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5" r:id="rId2"/>
    <p:sldId id="256" r:id="rId3"/>
    <p:sldId id="257" r:id="rId4"/>
    <p:sldId id="264" r:id="rId5"/>
    <p:sldId id="266" r:id="rId6"/>
    <p:sldId id="267" r:id="rId7"/>
    <p:sldId id="269" r:id="rId8"/>
    <p:sldId id="268" r:id="rId9"/>
    <p:sldId id="270" r:id="rId10"/>
    <p:sldId id="259" r:id="rId11"/>
    <p:sldId id="261" r:id="rId12"/>
    <p:sldId id="273" r:id="rId13"/>
    <p:sldId id="272" r:id="rId14"/>
    <p:sldId id="271" r:id="rId15"/>
    <p:sldId id="276" r:id="rId16"/>
    <p:sldId id="277" r:id="rId17"/>
    <p:sldId id="278" r:id="rId18"/>
    <p:sldId id="275" r:id="rId19"/>
    <p:sldId id="280" r:id="rId2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5D89D016-7D8F-49CB-B955-6DDA08C55934}" type="datetimeFigureOut">
              <a:rPr lang="en-GB" smtClean="0"/>
              <a:pPr/>
              <a:t>27/09/2019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FD2A0B4-23F9-4A69-8006-28FD0AC31136}" type="slidenum">
              <a:rPr lang="en-GB" smtClean="0"/>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D89D016-7D8F-49CB-B955-6DDA08C55934}" type="datetimeFigureOut">
              <a:rPr lang="en-GB" smtClean="0"/>
              <a:pPr/>
              <a:t>27/09/2019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FD2A0B4-23F9-4A69-8006-28FD0AC31136}" type="slidenum">
              <a:rPr lang="en-GB" smtClean="0"/>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D89D016-7D8F-49CB-B955-6DDA08C55934}" type="datetimeFigureOut">
              <a:rPr lang="en-GB" smtClean="0"/>
              <a:pPr/>
              <a:t>27/09/2019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FD2A0B4-23F9-4A69-8006-28FD0AC31136}" type="slidenum">
              <a:rPr lang="en-GB" smtClean="0"/>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5D89D016-7D8F-49CB-B955-6DDA08C55934}" type="datetimeFigureOut">
              <a:rPr lang="en-GB" smtClean="0"/>
              <a:pPr/>
              <a:t>27/09/2019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FD2A0B4-23F9-4A69-8006-28FD0AC31136}" type="slidenum">
              <a:rPr lang="en-GB" smtClean="0"/>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5D89D016-7D8F-49CB-B955-6DDA08C55934}" type="datetimeFigureOut">
              <a:rPr lang="en-GB" smtClean="0"/>
              <a:pPr/>
              <a:t>27/09/2019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FD2A0B4-23F9-4A69-8006-28FD0AC31136}" type="slidenum">
              <a:rPr lang="en-GB" smtClean="0"/>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5D89D016-7D8F-49CB-B955-6DDA08C55934}" type="datetimeFigureOut">
              <a:rPr lang="en-GB" smtClean="0"/>
              <a:pPr/>
              <a:t>27/09/2019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BFD2A0B4-23F9-4A69-8006-28FD0AC31136}"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D89D016-7D8F-49CB-B955-6DDA08C55934}" type="datetimeFigureOut">
              <a:rPr lang="en-GB" smtClean="0"/>
              <a:pPr/>
              <a:t>27/09/2019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BFD2A0B4-23F9-4A69-8006-28FD0AC31136}"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D89D016-7D8F-49CB-B955-6DDA08C55934}" type="datetimeFigureOut">
              <a:rPr lang="en-GB" smtClean="0"/>
              <a:pPr/>
              <a:t>27/09/2019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FD2A0B4-23F9-4A69-8006-28FD0AC31136}" type="slidenum">
              <a:rPr lang="en-GB" smtClean="0"/>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D89D016-7D8F-49CB-B955-6DDA08C55934}" type="datetimeFigureOut">
              <a:rPr lang="en-GB" smtClean="0"/>
              <a:pPr/>
              <a:t>27/09/2019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FD2A0B4-23F9-4A69-8006-28FD0AC31136}" type="slidenum">
              <a:rPr lang="en-GB" smtClean="0"/>
              <a:pPr/>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D89D016-7D8F-49CB-B955-6DDA08C55934}" type="datetimeFigureOut">
              <a:rPr lang="en-GB" smtClean="0"/>
              <a:pPr/>
              <a:t>27/09/2019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FD2A0B4-23F9-4A69-8006-28FD0AC31136}"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D89D016-7D8F-49CB-B955-6DDA08C55934}" type="datetimeFigureOut">
              <a:rPr lang="en-GB" smtClean="0"/>
              <a:pPr/>
              <a:t>27/09/2019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FD2A0B4-23F9-4A69-8006-28FD0AC31136}" type="slidenum">
              <a:rPr lang="en-GB" smtClean="0"/>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D89D016-7D8F-49CB-B955-6DDA08C55934}" type="datetimeFigureOut">
              <a:rPr lang="en-GB" smtClean="0"/>
              <a:pPr/>
              <a:t>27/09/2019</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FD2A0B4-23F9-4A69-8006-28FD0AC31136}"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ubtitle 2"/>
          <p:cNvSpPr txBox="1">
            <a:spLocks/>
          </p:cNvSpPr>
          <p:nvPr/>
        </p:nvSpPr>
        <p:spPr>
          <a:xfrm>
            <a:off x="1143000" y="-76200"/>
            <a:ext cx="7406640" cy="1752600"/>
          </a:xfrm>
          <a:prstGeom prst="rect">
            <a:avLst/>
          </a:prstGeom>
        </p:spPr>
        <p:txBody>
          <a:bodyPr>
            <a:normAutofit/>
          </a:bodyPr>
          <a:lstStyle/>
          <a:p>
            <a:pPr marL="365760" marR="0" lvl="0" indent="-283464" algn="l" defTabSz="914400" rtl="0" eaLnBrk="1" fontAlgn="auto" latinLnBrk="0" hangingPunct="1">
              <a:lnSpc>
                <a:spcPct val="100000"/>
              </a:lnSpc>
              <a:spcBef>
                <a:spcPts val="600"/>
              </a:spcBef>
              <a:spcAft>
                <a:spcPts val="0"/>
              </a:spcAft>
              <a:buClr>
                <a:schemeClr val="accent1"/>
              </a:buClr>
              <a:buSzPct val="80000"/>
              <a:tabLst/>
              <a:defRPr/>
            </a:pPr>
            <a:r>
              <a:rPr kumimoji="0" lang="en-US" sz="5400" b="0" i="1" u="none" strike="noStrike" kern="1200" cap="none" spc="0" normalizeH="0" baseline="0" noProof="0" dirty="0" smtClean="0">
                <a:ln>
                  <a:noFill/>
                </a:ln>
                <a:solidFill>
                  <a:schemeClr val="accent5">
                    <a:lumMod val="75000"/>
                  </a:schemeClr>
                </a:solidFill>
                <a:effectLst/>
                <a:uLnTx/>
                <a:uFillTx/>
                <a:latin typeface="+mn-lt"/>
                <a:ea typeface="+mn-ea"/>
                <a:cs typeface="+mn-cs"/>
              </a:rPr>
              <a:t>Reading activity  </a:t>
            </a:r>
            <a:endParaRPr kumimoji="0" lang="en-US" sz="5400" b="0" i="1" u="none" strike="noStrike" kern="1200" cap="none" spc="0" normalizeH="0" baseline="0" noProof="0" dirty="0">
              <a:ln>
                <a:noFill/>
              </a:ln>
              <a:solidFill>
                <a:schemeClr val="accent5">
                  <a:lumMod val="75000"/>
                </a:schemeClr>
              </a:solidFill>
              <a:effectLst/>
              <a:uLnTx/>
              <a:uFillTx/>
              <a:latin typeface="+mn-lt"/>
              <a:ea typeface="+mn-ea"/>
              <a:cs typeface="+mn-cs"/>
            </a:endParaRPr>
          </a:p>
        </p:txBody>
      </p:sp>
      <p:sp>
        <p:nvSpPr>
          <p:cNvPr id="4" name="TextBox 3"/>
          <p:cNvSpPr txBox="1"/>
          <p:nvPr/>
        </p:nvSpPr>
        <p:spPr>
          <a:xfrm>
            <a:off x="1219200" y="838200"/>
            <a:ext cx="7467600" cy="584775"/>
          </a:xfrm>
          <a:prstGeom prst="rect">
            <a:avLst/>
          </a:prstGeom>
          <a:noFill/>
        </p:spPr>
        <p:txBody>
          <a:bodyPr wrap="square" rtlCol="0">
            <a:spAutoFit/>
          </a:bodyPr>
          <a:lstStyle/>
          <a:p>
            <a:r>
              <a:rPr lang="en-US" sz="3200" i="1" dirty="0" smtClean="0">
                <a:solidFill>
                  <a:schemeClr val="accent2">
                    <a:lumMod val="50000"/>
                  </a:schemeClr>
                </a:solidFill>
              </a:rPr>
              <a:t>Can you read this?</a:t>
            </a:r>
          </a:p>
        </p:txBody>
      </p:sp>
      <p:sp>
        <p:nvSpPr>
          <p:cNvPr id="5" name="TextBox 4"/>
          <p:cNvSpPr txBox="1"/>
          <p:nvPr/>
        </p:nvSpPr>
        <p:spPr>
          <a:xfrm>
            <a:off x="1219200" y="1447800"/>
            <a:ext cx="7696200" cy="5539978"/>
          </a:xfrm>
          <a:prstGeom prst="rect">
            <a:avLst/>
          </a:prstGeom>
          <a:noFill/>
        </p:spPr>
        <p:txBody>
          <a:bodyPr wrap="square" rtlCol="0">
            <a:spAutoFit/>
          </a:bodyPr>
          <a:lstStyle/>
          <a:p>
            <a:pPr>
              <a:lnSpc>
                <a:spcPct val="150000"/>
              </a:lnSpc>
            </a:pPr>
            <a:r>
              <a:rPr lang="en-US" sz="2400" dirty="0" smtClean="0">
                <a:latin typeface="Calibri" pitchFamily="34" charset="0"/>
              </a:rPr>
              <a:t>I </a:t>
            </a:r>
            <a:r>
              <a:rPr lang="en-US" sz="2400" dirty="0" err="1" smtClean="0">
                <a:latin typeface="Calibri" pitchFamily="34" charset="0"/>
              </a:rPr>
              <a:t>cnduo't</a:t>
            </a:r>
            <a:r>
              <a:rPr lang="en-US" sz="2400" dirty="0" smtClean="0">
                <a:latin typeface="Calibri" pitchFamily="34" charset="0"/>
              </a:rPr>
              <a:t> </a:t>
            </a:r>
            <a:r>
              <a:rPr lang="en-US" sz="2400" dirty="0" err="1" smtClean="0">
                <a:latin typeface="Calibri" pitchFamily="34" charset="0"/>
              </a:rPr>
              <a:t>bvleiee</a:t>
            </a:r>
            <a:r>
              <a:rPr lang="en-US" sz="2400" dirty="0" smtClean="0">
                <a:latin typeface="Calibri" pitchFamily="34" charset="0"/>
              </a:rPr>
              <a:t> </a:t>
            </a:r>
            <a:r>
              <a:rPr lang="en-US" sz="2400" dirty="0" err="1" smtClean="0">
                <a:latin typeface="Calibri" pitchFamily="34" charset="0"/>
              </a:rPr>
              <a:t>taht</a:t>
            </a:r>
            <a:r>
              <a:rPr lang="en-US" sz="2400" dirty="0" smtClean="0">
                <a:latin typeface="Calibri" pitchFamily="34" charset="0"/>
              </a:rPr>
              <a:t> I </a:t>
            </a:r>
            <a:r>
              <a:rPr lang="en-US" sz="2400" dirty="0" err="1" smtClean="0">
                <a:latin typeface="Calibri" pitchFamily="34" charset="0"/>
              </a:rPr>
              <a:t>culod</a:t>
            </a:r>
            <a:r>
              <a:rPr lang="en-US" sz="2400" dirty="0" smtClean="0">
                <a:latin typeface="Calibri" pitchFamily="34" charset="0"/>
              </a:rPr>
              <a:t> </a:t>
            </a:r>
            <a:r>
              <a:rPr lang="en-US" sz="2400" dirty="0" err="1" smtClean="0">
                <a:latin typeface="Calibri" pitchFamily="34" charset="0"/>
              </a:rPr>
              <a:t>aulaclty</a:t>
            </a:r>
            <a:r>
              <a:rPr lang="en-US" sz="2400" dirty="0" smtClean="0">
                <a:latin typeface="Calibri" pitchFamily="34" charset="0"/>
              </a:rPr>
              <a:t> </a:t>
            </a:r>
            <a:r>
              <a:rPr lang="en-US" sz="2400" dirty="0" err="1" smtClean="0">
                <a:latin typeface="Calibri" pitchFamily="34" charset="0"/>
              </a:rPr>
              <a:t>uesdtannrd</a:t>
            </a:r>
            <a:r>
              <a:rPr lang="en-US" sz="2400" dirty="0" smtClean="0">
                <a:latin typeface="Calibri" pitchFamily="34" charset="0"/>
              </a:rPr>
              <a:t> </a:t>
            </a:r>
            <a:r>
              <a:rPr lang="en-US" sz="2400" dirty="0" err="1" smtClean="0">
                <a:latin typeface="Calibri" pitchFamily="34" charset="0"/>
              </a:rPr>
              <a:t>waht</a:t>
            </a:r>
            <a:r>
              <a:rPr lang="en-US" sz="2400" dirty="0" smtClean="0">
                <a:latin typeface="Calibri" pitchFamily="34" charset="0"/>
              </a:rPr>
              <a:t> I was </a:t>
            </a:r>
            <a:r>
              <a:rPr lang="en-US" sz="2400" dirty="0" err="1" smtClean="0">
                <a:latin typeface="Calibri" pitchFamily="34" charset="0"/>
              </a:rPr>
              <a:t>rdnaieg</a:t>
            </a:r>
            <a:r>
              <a:rPr lang="en-US" sz="2400" dirty="0" smtClean="0">
                <a:latin typeface="Calibri" pitchFamily="34" charset="0"/>
              </a:rPr>
              <a:t>. </a:t>
            </a:r>
            <a:r>
              <a:rPr lang="en-US" sz="2400" dirty="0" err="1" smtClean="0">
                <a:latin typeface="Calibri" pitchFamily="34" charset="0"/>
              </a:rPr>
              <a:t>Unisg</a:t>
            </a:r>
            <a:r>
              <a:rPr lang="en-US" sz="2400" dirty="0" smtClean="0">
                <a:latin typeface="Calibri" pitchFamily="34" charset="0"/>
              </a:rPr>
              <a:t> the </a:t>
            </a:r>
            <a:r>
              <a:rPr lang="en-US" sz="2400" dirty="0" err="1" smtClean="0">
                <a:latin typeface="Calibri" pitchFamily="34" charset="0"/>
              </a:rPr>
              <a:t>icndeblire</a:t>
            </a:r>
            <a:r>
              <a:rPr lang="en-US" sz="2400" dirty="0" smtClean="0">
                <a:latin typeface="Calibri" pitchFamily="34" charset="0"/>
              </a:rPr>
              <a:t> </a:t>
            </a:r>
            <a:r>
              <a:rPr lang="en-US" sz="2400" dirty="0" err="1" smtClean="0">
                <a:latin typeface="Calibri" pitchFamily="34" charset="0"/>
              </a:rPr>
              <a:t>pweor</a:t>
            </a:r>
            <a:r>
              <a:rPr lang="en-US" sz="2400" dirty="0" smtClean="0">
                <a:latin typeface="Calibri" pitchFamily="34" charset="0"/>
              </a:rPr>
              <a:t> of the </a:t>
            </a:r>
            <a:r>
              <a:rPr lang="en-US" sz="2400" dirty="0" err="1" smtClean="0">
                <a:latin typeface="Calibri" pitchFamily="34" charset="0"/>
              </a:rPr>
              <a:t>hmuan</a:t>
            </a:r>
            <a:r>
              <a:rPr lang="en-US" sz="2400" dirty="0" smtClean="0">
                <a:latin typeface="Calibri" pitchFamily="34" charset="0"/>
              </a:rPr>
              <a:t> </a:t>
            </a:r>
            <a:r>
              <a:rPr lang="en-US" sz="2400" dirty="0" err="1" smtClean="0">
                <a:latin typeface="Calibri" pitchFamily="34" charset="0"/>
              </a:rPr>
              <a:t>mnid</a:t>
            </a:r>
            <a:r>
              <a:rPr lang="en-US" sz="2400" dirty="0" smtClean="0">
                <a:latin typeface="Calibri" pitchFamily="34" charset="0"/>
              </a:rPr>
              <a:t>, </a:t>
            </a:r>
            <a:r>
              <a:rPr lang="en-US" sz="2400" dirty="0" err="1" smtClean="0">
                <a:latin typeface="Calibri" pitchFamily="34" charset="0"/>
              </a:rPr>
              <a:t>aocdcrnig</a:t>
            </a:r>
            <a:r>
              <a:rPr lang="en-US" sz="2400" dirty="0" smtClean="0">
                <a:latin typeface="Calibri" pitchFamily="34" charset="0"/>
              </a:rPr>
              <a:t> to </a:t>
            </a:r>
            <a:r>
              <a:rPr lang="en-US" sz="2400" dirty="0" err="1" smtClean="0">
                <a:latin typeface="Calibri" pitchFamily="34" charset="0"/>
              </a:rPr>
              <a:t>rseecrah</a:t>
            </a:r>
            <a:r>
              <a:rPr lang="en-US" sz="2400" dirty="0" smtClean="0">
                <a:latin typeface="Calibri" pitchFamily="34" charset="0"/>
              </a:rPr>
              <a:t> at </a:t>
            </a:r>
            <a:r>
              <a:rPr lang="en-US" sz="2400" dirty="0" err="1" smtClean="0">
                <a:latin typeface="Calibri" pitchFamily="34" charset="0"/>
              </a:rPr>
              <a:t>Cmabrigde</a:t>
            </a:r>
            <a:r>
              <a:rPr lang="en-US" sz="2400" dirty="0" smtClean="0">
                <a:latin typeface="Calibri" pitchFamily="34" charset="0"/>
              </a:rPr>
              <a:t> </a:t>
            </a:r>
            <a:r>
              <a:rPr lang="en-US" sz="2400" dirty="0" err="1" smtClean="0">
                <a:latin typeface="Calibri" pitchFamily="34" charset="0"/>
              </a:rPr>
              <a:t>Uinervtisy</a:t>
            </a:r>
            <a:r>
              <a:rPr lang="en-US" sz="2400" dirty="0" smtClean="0">
                <a:latin typeface="Calibri" pitchFamily="34" charset="0"/>
              </a:rPr>
              <a:t>, it </a:t>
            </a:r>
            <a:r>
              <a:rPr lang="en-US" sz="2400" dirty="0" err="1" smtClean="0">
                <a:latin typeface="Calibri" pitchFamily="34" charset="0"/>
              </a:rPr>
              <a:t>dseno't</a:t>
            </a:r>
            <a:r>
              <a:rPr lang="en-US" sz="2400" dirty="0" smtClean="0">
                <a:latin typeface="Calibri" pitchFamily="34" charset="0"/>
              </a:rPr>
              <a:t> </a:t>
            </a:r>
            <a:r>
              <a:rPr lang="en-US" sz="2400" dirty="0" err="1" smtClean="0">
                <a:latin typeface="Calibri" pitchFamily="34" charset="0"/>
              </a:rPr>
              <a:t>mttaer</a:t>
            </a:r>
            <a:r>
              <a:rPr lang="en-US" sz="2400" dirty="0" smtClean="0">
                <a:latin typeface="Calibri" pitchFamily="34" charset="0"/>
              </a:rPr>
              <a:t> in </a:t>
            </a:r>
            <a:r>
              <a:rPr lang="en-US" sz="2400" dirty="0" err="1" smtClean="0">
                <a:latin typeface="Calibri" pitchFamily="34" charset="0"/>
              </a:rPr>
              <a:t>waht</a:t>
            </a:r>
            <a:r>
              <a:rPr lang="en-US" sz="2400" dirty="0" smtClean="0">
                <a:latin typeface="Calibri" pitchFamily="34" charset="0"/>
              </a:rPr>
              <a:t> </a:t>
            </a:r>
            <a:r>
              <a:rPr lang="en-US" sz="2400" dirty="0" err="1" smtClean="0">
                <a:latin typeface="Calibri" pitchFamily="34" charset="0"/>
              </a:rPr>
              <a:t>oderr</a:t>
            </a:r>
            <a:r>
              <a:rPr lang="en-US" sz="2400" dirty="0" smtClean="0">
                <a:latin typeface="Calibri" pitchFamily="34" charset="0"/>
              </a:rPr>
              <a:t> the </a:t>
            </a:r>
            <a:r>
              <a:rPr lang="en-US" sz="2400" dirty="0" err="1" smtClean="0">
                <a:latin typeface="Calibri" pitchFamily="34" charset="0"/>
              </a:rPr>
              <a:t>lterets</a:t>
            </a:r>
            <a:r>
              <a:rPr lang="en-US" sz="2400" dirty="0" smtClean="0">
                <a:latin typeface="Calibri" pitchFamily="34" charset="0"/>
              </a:rPr>
              <a:t> in a </a:t>
            </a:r>
            <a:r>
              <a:rPr lang="en-US" sz="2400" dirty="0" err="1" smtClean="0">
                <a:latin typeface="Calibri" pitchFamily="34" charset="0"/>
              </a:rPr>
              <a:t>wrod</a:t>
            </a:r>
            <a:r>
              <a:rPr lang="en-US" sz="2400" dirty="0" smtClean="0">
                <a:latin typeface="Calibri" pitchFamily="34" charset="0"/>
              </a:rPr>
              <a:t> are, the </a:t>
            </a:r>
            <a:r>
              <a:rPr lang="en-US" sz="2400" dirty="0" err="1" smtClean="0">
                <a:latin typeface="Calibri" pitchFamily="34" charset="0"/>
              </a:rPr>
              <a:t>olny</a:t>
            </a:r>
            <a:r>
              <a:rPr lang="en-US" sz="2400" dirty="0" smtClean="0">
                <a:latin typeface="Calibri" pitchFamily="34" charset="0"/>
              </a:rPr>
              <a:t> </a:t>
            </a:r>
            <a:r>
              <a:rPr lang="en-US" sz="2400" dirty="0" err="1" smtClean="0">
                <a:latin typeface="Calibri" pitchFamily="34" charset="0"/>
              </a:rPr>
              <a:t>irpoamtnt</a:t>
            </a:r>
            <a:r>
              <a:rPr lang="en-US" sz="2400" dirty="0" smtClean="0">
                <a:latin typeface="Calibri" pitchFamily="34" charset="0"/>
              </a:rPr>
              <a:t> </a:t>
            </a:r>
            <a:r>
              <a:rPr lang="en-US" sz="2400" dirty="0" err="1" smtClean="0">
                <a:latin typeface="Calibri" pitchFamily="34" charset="0"/>
              </a:rPr>
              <a:t>tihng</a:t>
            </a:r>
            <a:r>
              <a:rPr lang="en-US" sz="2400" dirty="0" smtClean="0">
                <a:latin typeface="Calibri" pitchFamily="34" charset="0"/>
              </a:rPr>
              <a:t> is </a:t>
            </a:r>
            <a:r>
              <a:rPr lang="en-US" sz="2400" dirty="0" err="1" smtClean="0">
                <a:latin typeface="Calibri" pitchFamily="34" charset="0"/>
              </a:rPr>
              <a:t>taht</a:t>
            </a:r>
            <a:r>
              <a:rPr lang="en-US" sz="2400" dirty="0" smtClean="0">
                <a:latin typeface="Calibri" pitchFamily="34" charset="0"/>
              </a:rPr>
              <a:t> the </a:t>
            </a:r>
            <a:r>
              <a:rPr lang="en-US" sz="2400" dirty="0" err="1" smtClean="0">
                <a:latin typeface="Calibri" pitchFamily="34" charset="0"/>
              </a:rPr>
              <a:t>frsit</a:t>
            </a:r>
            <a:r>
              <a:rPr lang="en-US" sz="2400" dirty="0" smtClean="0">
                <a:latin typeface="Calibri" pitchFamily="34" charset="0"/>
              </a:rPr>
              <a:t> and </a:t>
            </a:r>
            <a:r>
              <a:rPr lang="en-US" sz="2400" dirty="0" err="1" smtClean="0">
                <a:latin typeface="Calibri" pitchFamily="34" charset="0"/>
              </a:rPr>
              <a:t>lsat</a:t>
            </a:r>
            <a:r>
              <a:rPr lang="en-US" sz="2400" dirty="0" smtClean="0">
                <a:latin typeface="Calibri" pitchFamily="34" charset="0"/>
              </a:rPr>
              <a:t> </a:t>
            </a:r>
            <a:r>
              <a:rPr lang="en-US" sz="2400" dirty="0" err="1" smtClean="0">
                <a:latin typeface="Calibri" pitchFamily="34" charset="0"/>
              </a:rPr>
              <a:t>ltteer</a:t>
            </a:r>
            <a:r>
              <a:rPr lang="en-US" sz="2400" dirty="0" smtClean="0">
                <a:latin typeface="Calibri" pitchFamily="34" charset="0"/>
              </a:rPr>
              <a:t> be in the </a:t>
            </a:r>
            <a:r>
              <a:rPr lang="en-US" sz="2400" dirty="0" err="1" smtClean="0">
                <a:latin typeface="Calibri" pitchFamily="34" charset="0"/>
              </a:rPr>
              <a:t>rhgit</a:t>
            </a:r>
            <a:r>
              <a:rPr lang="en-US" sz="2400" dirty="0" smtClean="0">
                <a:latin typeface="Calibri" pitchFamily="34" charset="0"/>
              </a:rPr>
              <a:t> </a:t>
            </a:r>
            <a:r>
              <a:rPr lang="en-US" sz="2400" dirty="0" err="1" smtClean="0">
                <a:latin typeface="Calibri" pitchFamily="34" charset="0"/>
              </a:rPr>
              <a:t>pclae</a:t>
            </a:r>
            <a:r>
              <a:rPr lang="en-US" sz="2400" dirty="0" smtClean="0">
                <a:latin typeface="Calibri" pitchFamily="34" charset="0"/>
              </a:rPr>
              <a:t>. The </a:t>
            </a:r>
            <a:r>
              <a:rPr lang="en-US" sz="2400" dirty="0" err="1" smtClean="0">
                <a:latin typeface="Calibri" pitchFamily="34" charset="0"/>
              </a:rPr>
              <a:t>rset</a:t>
            </a:r>
            <a:r>
              <a:rPr lang="en-US" sz="2400" dirty="0" smtClean="0">
                <a:latin typeface="Calibri" pitchFamily="34" charset="0"/>
              </a:rPr>
              <a:t> can be a </a:t>
            </a:r>
            <a:r>
              <a:rPr lang="en-US" sz="2400" dirty="0" err="1" smtClean="0">
                <a:latin typeface="Calibri" pitchFamily="34" charset="0"/>
              </a:rPr>
              <a:t>taotl</a:t>
            </a:r>
            <a:r>
              <a:rPr lang="en-US" sz="2400" dirty="0" smtClean="0">
                <a:latin typeface="Calibri" pitchFamily="34" charset="0"/>
              </a:rPr>
              <a:t> </a:t>
            </a:r>
            <a:r>
              <a:rPr lang="en-US" sz="2400" dirty="0" err="1" smtClean="0">
                <a:latin typeface="Calibri" pitchFamily="34" charset="0"/>
              </a:rPr>
              <a:t>mses</a:t>
            </a:r>
            <a:r>
              <a:rPr lang="en-US" sz="2400" dirty="0" smtClean="0">
                <a:latin typeface="Calibri" pitchFamily="34" charset="0"/>
              </a:rPr>
              <a:t> and you can </a:t>
            </a:r>
            <a:r>
              <a:rPr lang="en-US" sz="2400" dirty="0" err="1" smtClean="0">
                <a:latin typeface="Calibri" pitchFamily="34" charset="0"/>
              </a:rPr>
              <a:t>sitll</a:t>
            </a:r>
            <a:r>
              <a:rPr lang="en-US" sz="2400" dirty="0" smtClean="0">
                <a:latin typeface="Calibri" pitchFamily="34" charset="0"/>
              </a:rPr>
              <a:t> </a:t>
            </a:r>
            <a:r>
              <a:rPr lang="en-US" sz="2400" dirty="0" err="1" smtClean="0">
                <a:latin typeface="Calibri" pitchFamily="34" charset="0"/>
              </a:rPr>
              <a:t>raed</a:t>
            </a:r>
            <a:r>
              <a:rPr lang="en-US" sz="2400" dirty="0" smtClean="0">
                <a:latin typeface="Calibri" pitchFamily="34" charset="0"/>
              </a:rPr>
              <a:t> it </a:t>
            </a:r>
            <a:r>
              <a:rPr lang="en-US" sz="2400" dirty="0" err="1" smtClean="0">
                <a:latin typeface="Calibri" pitchFamily="34" charset="0"/>
              </a:rPr>
              <a:t>whoutit</a:t>
            </a:r>
            <a:r>
              <a:rPr lang="en-US" sz="2400" dirty="0" smtClean="0">
                <a:latin typeface="Calibri" pitchFamily="34" charset="0"/>
              </a:rPr>
              <a:t> a </a:t>
            </a:r>
            <a:r>
              <a:rPr lang="en-US" sz="2400" dirty="0" err="1" smtClean="0">
                <a:latin typeface="Calibri" pitchFamily="34" charset="0"/>
              </a:rPr>
              <a:t>pboerlm</a:t>
            </a:r>
            <a:r>
              <a:rPr lang="en-US" sz="2400" dirty="0" smtClean="0">
                <a:latin typeface="Calibri" pitchFamily="34" charset="0"/>
              </a:rPr>
              <a:t>. </a:t>
            </a:r>
            <a:r>
              <a:rPr lang="en-US" sz="2400" dirty="0" err="1" smtClean="0">
                <a:latin typeface="Calibri" pitchFamily="34" charset="0"/>
              </a:rPr>
              <a:t>Tihs</a:t>
            </a:r>
            <a:r>
              <a:rPr lang="en-US" sz="2400" dirty="0" smtClean="0">
                <a:latin typeface="Calibri" pitchFamily="34" charset="0"/>
              </a:rPr>
              <a:t> is </a:t>
            </a:r>
            <a:r>
              <a:rPr lang="en-US" sz="2400" dirty="0" err="1" smtClean="0">
                <a:latin typeface="Calibri" pitchFamily="34" charset="0"/>
              </a:rPr>
              <a:t>bucseae</a:t>
            </a:r>
            <a:r>
              <a:rPr lang="en-US" sz="2400" dirty="0" smtClean="0">
                <a:latin typeface="Calibri" pitchFamily="34" charset="0"/>
              </a:rPr>
              <a:t> the </a:t>
            </a:r>
            <a:r>
              <a:rPr lang="en-US" sz="2400" dirty="0" err="1" smtClean="0">
                <a:latin typeface="Calibri" pitchFamily="34" charset="0"/>
              </a:rPr>
              <a:t>huamn</a:t>
            </a:r>
            <a:r>
              <a:rPr lang="en-US" sz="2400" dirty="0" smtClean="0">
                <a:latin typeface="Calibri" pitchFamily="34" charset="0"/>
              </a:rPr>
              <a:t> </a:t>
            </a:r>
            <a:r>
              <a:rPr lang="en-US" sz="2400" dirty="0" err="1" smtClean="0">
                <a:latin typeface="Calibri" pitchFamily="34" charset="0"/>
              </a:rPr>
              <a:t>mnid</a:t>
            </a:r>
            <a:r>
              <a:rPr lang="en-US" sz="2400" dirty="0" smtClean="0">
                <a:latin typeface="Calibri" pitchFamily="34" charset="0"/>
              </a:rPr>
              <a:t> </a:t>
            </a:r>
            <a:r>
              <a:rPr lang="en-US" sz="2400" dirty="0" err="1" smtClean="0">
                <a:latin typeface="Calibri" pitchFamily="34" charset="0"/>
              </a:rPr>
              <a:t>deos</a:t>
            </a:r>
            <a:r>
              <a:rPr lang="en-US" sz="2400" dirty="0" smtClean="0">
                <a:latin typeface="Calibri" pitchFamily="34" charset="0"/>
              </a:rPr>
              <a:t> not </a:t>
            </a:r>
            <a:r>
              <a:rPr lang="en-US" sz="2400" dirty="0" err="1" smtClean="0">
                <a:latin typeface="Calibri" pitchFamily="34" charset="0"/>
              </a:rPr>
              <a:t>raed</a:t>
            </a:r>
            <a:r>
              <a:rPr lang="en-US" sz="2400" dirty="0" smtClean="0">
                <a:latin typeface="Calibri" pitchFamily="34" charset="0"/>
              </a:rPr>
              <a:t> </a:t>
            </a:r>
            <a:r>
              <a:rPr lang="en-US" sz="2400" dirty="0" err="1" smtClean="0">
                <a:latin typeface="Calibri" pitchFamily="34" charset="0"/>
              </a:rPr>
              <a:t>ervey</a:t>
            </a:r>
            <a:r>
              <a:rPr lang="en-US" sz="2400" dirty="0" smtClean="0">
                <a:latin typeface="Calibri" pitchFamily="34" charset="0"/>
              </a:rPr>
              <a:t> </a:t>
            </a:r>
            <a:r>
              <a:rPr lang="en-US" sz="2400" dirty="0" err="1" smtClean="0">
                <a:latin typeface="Calibri" pitchFamily="34" charset="0"/>
              </a:rPr>
              <a:t>ltteer</a:t>
            </a:r>
            <a:r>
              <a:rPr lang="en-US" sz="2400" dirty="0" smtClean="0">
                <a:latin typeface="Calibri" pitchFamily="34" charset="0"/>
              </a:rPr>
              <a:t> by </a:t>
            </a:r>
            <a:r>
              <a:rPr lang="en-US" sz="2400" dirty="0" err="1" smtClean="0">
                <a:latin typeface="Calibri" pitchFamily="34" charset="0"/>
              </a:rPr>
              <a:t>istlef</a:t>
            </a:r>
            <a:r>
              <a:rPr lang="en-US" sz="2400" dirty="0" smtClean="0">
                <a:latin typeface="Calibri" pitchFamily="34" charset="0"/>
              </a:rPr>
              <a:t>, but the </a:t>
            </a:r>
            <a:r>
              <a:rPr lang="en-US" sz="2400" dirty="0" err="1" smtClean="0">
                <a:latin typeface="Calibri" pitchFamily="34" charset="0"/>
              </a:rPr>
              <a:t>wrod</a:t>
            </a:r>
            <a:r>
              <a:rPr lang="en-US" sz="2400" dirty="0" smtClean="0">
                <a:latin typeface="Calibri" pitchFamily="34" charset="0"/>
              </a:rPr>
              <a:t> as a </a:t>
            </a:r>
            <a:r>
              <a:rPr lang="en-US" sz="2400" dirty="0" err="1" smtClean="0">
                <a:latin typeface="Calibri" pitchFamily="34" charset="0"/>
              </a:rPr>
              <a:t>wlohe</a:t>
            </a:r>
            <a:r>
              <a:rPr lang="en-US" sz="2400" dirty="0" smtClean="0">
                <a:latin typeface="Calibri" pitchFamily="34" charset="0"/>
              </a:rPr>
              <a:t>. </a:t>
            </a:r>
            <a:r>
              <a:rPr lang="en-US" sz="2400" dirty="0" err="1" smtClean="0">
                <a:latin typeface="Calibri" pitchFamily="34" charset="0"/>
              </a:rPr>
              <a:t>Aaznmig</a:t>
            </a:r>
            <a:r>
              <a:rPr lang="en-US" sz="2400" dirty="0" smtClean="0">
                <a:latin typeface="Calibri" pitchFamily="34" charset="0"/>
              </a:rPr>
              <a:t>, huh? </a:t>
            </a:r>
            <a:endParaRPr lang="en-US" sz="1400" dirty="0" smtClean="0">
              <a:solidFill>
                <a:srgbClr val="7030A0"/>
              </a:solidFill>
            </a:endParaRPr>
          </a:p>
          <a:p>
            <a:pPr>
              <a:lnSpc>
                <a:spcPct val="150000"/>
              </a:lnSpc>
            </a:pPr>
            <a:endParaRPr lang="en-US" sz="2000" dirty="0">
              <a:solidFill>
                <a:srgbClr val="7030A0"/>
              </a:solidFill>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GB" sz="6600" i="1" dirty="0" smtClean="0">
                <a:solidFill>
                  <a:srgbClr val="0070C0"/>
                </a:solidFill>
              </a:rPr>
              <a:t>Literacy Workshop</a:t>
            </a:r>
            <a:endParaRPr lang="en-GB" sz="6600" i="1" dirty="0">
              <a:solidFill>
                <a:srgbClr val="0070C0"/>
              </a:solidFill>
            </a:endParaRPr>
          </a:p>
        </p:txBody>
      </p:sp>
      <p:sp>
        <p:nvSpPr>
          <p:cNvPr id="3" name="Subtitle 2"/>
          <p:cNvSpPr>
            <a:spLocks noGrp="1"/>
          </p:cNvSpPr>
          <p:nvPr>
            <p:ph type="subTitle" idx="1"/>
          </p:nvPr>
        </p:nvSpPr>
        <p:spPr/>
        <p:txBody>
          <a:bodyPr>
            <a:normAutofit/>
          </a:bodyPr>
          <a:lstStyle/>
          <a:p>
            <a:r>
              <a:rPr lang="en-GB" sz="2400" dirty="0" smtClean="0">
                <a:solidFill>
                  <a:srgbClr val="7030A0"/>
                </a:solidFill>
              </a:rPr>
              <a:t>Parent Reading and Spelling Workshop</a:t>
            </a:r>
          </a:p>
          <a:p>
            <a:r>
              <a:rPr lang="en-GB" sz="2400" dirty="0" smtClean="0">
                <a:solidFill>
                  <a:srgbClr val="7030A0"/>
                </a:solidFill>
              </a:rPr>
              <a:t>Whole School</a:t>
            </a:r>
            <a:endParaRPr lang="en-GB" sz="2400" dirty="0">
              <a:solidFill>
                <a:srgbClr val="7030A0"/>
              </a:solidFil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6000" i="1" dirty="0" smtClean="0">
                <a:solidFill>
                  <a:srgbClr val="0070C0"/>
                </a:solidFill>
              </a:rPr>
              <a:t>Welcome</a:t>
            </a:r>
            <a:endParaRPr lang="en-GB" sz="6000" i="1" dirty="0">
              <a:solidFill>
                <a:srgbClr val="0070C0"/>
              </a:solidFill>
            </a:endParaRPr>
          </a:p>
        </p:txBody>
      </p:sp>
      <p:sp>
        <p:nvSpPr>
          <p:cNvPr id="3" name="Content Placeholder 2"/>
          <p:cNvSpPr>
            <a:spLocks noGrp="1"/>
          </p:cNvSpPr>
          <p:nvPr>
            <p:ph idx="1"/>
          </p:nvPr>
        </p:nvSpPr>
        <p:spPr/>
        <p:txBody>
          <a:bodyPr/>
          <a:lstStyle/>
          <a:p>
            <a:r>
              <a:rPr lang="en-GB" dirty="0" smtClean="0">
                <a:solidFill>
                  <a:srgbClr val="7030A0"/>
                </a:solidFill>
              </a:rPr>
              <a:t>EYFS/KS1 </a:t>
            </a:r>
            <a:r>
              <a:rPr lang="en-GB" dirty="0" smtClean="0">
                <a:solidFill>
                  <a:srgbClr val="7030A0"/>
                </a:solidFill>
              </a:rPr>
              <a:t>Literacy Co-ordinator – Miss M. Frith </a:t>
            </a:r>
          </a:p>
          <a:p>
            <a:r>
              <a:rPr lang="en-GB" dirty="0" smtClean="0">
                <a:solidFill>
                  <a:srgbClr val="7030A0"/>
                </a:solidFill>
              </a:rPr>
              <a:t>KS2 Literacy Co-ordinator – Miss </a:t>
            </a:r>
            <a:r>
              <a:rPr lang="en-GB" dirty="0" smtClean="0">
                <a:solidFill>
                  <a:srgbClr val="7030A0"/>
                </a:solidFill>
              </a:rPr>
              <a:t>H. </a:t>
            </a:r>
            <a:r>
              <a:rPr lang="en-GB" dirty="0" smtClean="0">
                <a:solidFill>
                  <a:srgbClr val="7030A0"/>
                </a:solidFill>
              </a:rPr>
              <a:t>Glover </a:t>
            </a:r>
            <a:endParaRPr lang="en-GB" dirty="0">
              <a:solidFill>
                <a:srgbClr val="7030A0"/>
              </a:solidFill>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ubtitle 2"/>
          <p:cNvSpPr txBox="1">
            <a:spLocks/>
          </p:cNvSpPr>
          <p:nvPr/>
        </p:nvSpPr>
        <p:spPr>
          <a:xfrm>
            <a:off x="1219200" y="304800"/>
            <a:ext cx="7406640" cy="1752600"/>
          </a:xfrm>
          <a:prstGeom prst="rect">
            <a:avLst/>
          </a:prstGeom>
        </p:spPr>
        <p:txBody>
          <a:bodyPr>
            <a:normAutofit/>
          </a:bodyPr>
          <a:lstStyle/>
          <a:p>
            <a:pPr marL="365760" marR="0" lvl="0" indent="-283464" algn="l" defTabSz="914400" rtl="0" eaLnBrk="1" fontAlgn="auto" latinLnBrk="0" hangingPunct="1">
              <a:lnSpc>
                <a:spcPct val="100000"/>
              </a:lnSpc>
              <a:spcBef>
                <a:spcPts val="600"/>
              </a:spcBef>
              <a:spcAft>
                <a:spcPts val="0"/>
              </a:spcAft>
              <a:buClr>
                <a:schemeClr val="accent1"/>
              </a:buClr>
              <a:buSzPct val="80000"/>
              <a:tabLst/>
              <a:defRPr/>
            </a:pPr>
            <a:r>
              <a:rPr kumimoji="0" lang="en-US" sz="6000" b="0" i="1" u="none" strike="noStrike" kern="1200" cap="none" spc="0" normalizeH="0" baseline="0" noProof="0" dirty="0" smtClean="0">
                <a:ln>
                  <a:noFill/>
                </a:ln>
                <a:solidFill>
                  <a:schemeClr val="accent5">
                    <a:lumMod val="75000"/>
                  </a:schemeClr>
                </a:solidFill>
                <a:effectLst/>
                <a:uLnTx/>
                <a:uFillTx/>
                <a:latin typeface="+mn-lt"/>
                <a:ea typeface="+mn-ea"/>
                <a:cs typeface="+mn-cs"/>
              </a:rPr>
              <a:t>Areas of</a:t>
            </a:r>
            <a:r>
              <a:rPr kumimoji="0" lang="en-US" sz="6000" b="0" i="1" u="none" strike="noStrike" kern="1200" cap="none" spc="0" normalizeH="0" noProof="0" dirty="0" smtClean="0">
                <a:ln>
                  <a:noFill/>
                </a:ln>
                <a:solidFill>
                  <a:schemeClr val="accent5">
                    <a:lumMod val="75000"/>
                  </a:schemeClr>
                </a:solidFill>
                <a:effectLst/>
                <a:uLnTx/>
                <a:uFillTx/>
                <a:latin typeface="+mn-lt"/>
                <a:ea typeface="+mn-ea"/>
                <a:cs typeface="+mn-cs"/>
              </a:rPr>
              <a:t> </a:t>
            </a:r>
            <a:r>
              <a:rPr kumimoji="0" lang="en-US" sz="6000" b="0" i="1" u="none" strike="noStrike" kern="1200" cap="none" spc="0" normalizeH="0" baseline="0" noProof="0" dirty="0" smtClean="0">
                <a:ln>
                  <a:noFill/>
                </a:ln>
                <a:solidFill>
                  <a:schemeClr val="accent5">
                    <a:lumMod val="75000"/>
                  </a:schemeClr>
                </a:solidFill>
                <a:effectLst/>
                <a:uLnTx/>
                <a:uFillTx/>
                <a:latin typeface="+mn-lt"/>
                <a:ea typeface="+mn-ea"/>
                <a:cs typeface="+mn-cs"/>
              </a:rPr>
              <a:t>Literacy</a:t>
            </a:r>
            <a:endParaRPr kumimoji="0" lang="en-US" sz="6000" b="0" i="1" u="none" strike="noStrike" kern="1200" cap="none" spc="0" normalizeH="0" baseline="0" noProof="0" dirty="0">
              <a:ln>
                <a:noFill/>
              </a:ln>
              <a:solidFill>
                <a:schemeClr val="accent5">
                  <a:lumMod val="75000"/>
                </a:schemeClr>
              </a:solidFill>
              <a:effectLst/>
              <a:uLnTx/>
              <a:uFillTx/>
              <a:latin typeface="+mn-lt"/>
              <a:ea typeface="+mn-ea"/>
              <a:cs typeface="+mn-cs"/>
            </a:endParaRPr>
          </a:p>
        </p:txBody>
      </p:sp>
      <p:sp>
        <p:nvSpPr>
          <p:cNvPr id="10" name="TextBox 9"/>
          <p:cNvSpPr txBox="1"/>
          <p:nvPr/>
        </p:nvSpPr>
        <p:spPr>
          <a:xfrm>
            <a:off x="1371600" y="2057400"/>
            <a:ext cx="7467600" cy="3046988"/>
          </a:xfrm>
          <a:prstGeom prst="rect">
            <a:avLst/>
          </a:prstGeom>
          <a:noFill/>
        </p:spPr>
        <p:txBody>
          <a:bodyPr wrap="square" rtlCol="0">
            <a:spAutoFit/>
          </a:bodyPr>
          <a:lstStyle/>
          <a:p>
            <a:pPr>
              <a:buFont typeface="Arial" pitchFamily="34" charset="0"/>
              <a:buChar char="•"/>
            </a:pPr>
            <a:r>
              <a:rPr lang="en-US" sz="4800" dirty="0" smtClean="0">
                <a:solidFill>
                  <a:schemeClr val="accent2">
                    <a:lumMod val="75000"/>
                  </a:schemeClr>
                </a:solidFill>
              </a:rPr>
              <a:t> Reading</a:t>
            </a:r>
          </a:p>
          <a:p>
            <a:pPr>
              <a:buFont typeface="Arial" pitchFamily="34" charset="0"/>
              <a:buChar char="•"/>
            </a:pPr>
            <a:r>
              <a:rPr lang="en-US" sz="4800" dirty="0" smtClean="0">
                <a:solidFill>
                  <a:schemeClr val="accent2">
                    <a:lumMod val="75000"/>
                  </a:schemeClr>
                </a:solidFill>
              </a:rPr>
              <a:t>Writing </a:t>
            </a:r>
          </a:p>
          <a:p>
            <a:pPr>
              <a:buFont typeface="Arial" pitchFamily="34" charset="0"/>
              <a:buChar char="•"/>
            </a:pPr>
            <a:r>
              <a:rPr lang="en-US" sz="4800" dirty="0" smtClean="0">
                <a:solidFill>
                  <a:schemeClr val="accent2">
                    <a:lumMod val="75000"/>
                  </a:schemeClr>
                </a:solidFill>
              </a:rPr>
              <a:t>Speaking and Listening </a:t>
            </a:r>
          </a:p>
          <a:p>
            <a:pPr>
              <a:buFont typeface="Arial" pitchFamily="34" charset="0"/>
              <a:buChar char="•"/>
            </a:pPr>
            <a:r>
              <a:rPr lang="en-US" sz="4800" dirty="0" smtClean="0">
                <a:solidFill>
                  <a:schemeClr val="accent2">
                    <a:lumMod val="75000"/>
                  </a:schemeClr>
                </a:solidFill>
              </a:rPr>
              <a:t> SPAG</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ubtitle 2"/>
          <p:cNvSpPr txBox="1">
            <a:spLocks/>
          </p:cNvSpPr>
          <p:nvPr/>
        </p:nvSpPr>
        <p:spPr>
          <a:xfrm>
            <a:off x="1219200" y="76200"/>
            <a:ext cx="7406640" cy="1752600"/>
          </a:xfrm>
          <a:prstGeom prst="rect">
            <a:avLst/>
          </a:prstGeom>
        </p:spPr>
        <p:txBody>
          <a:bodyPr>
            <a:normAutofit/>
          </a:bodyPr>
          <a:lstStyle/>
          <a:p>
            <a:pPr marL="365760" marR="0" lvl="0" indent="-283464" algn="l" defTabSz="914400" rtl="0" eaLnBrk="1" fontAlgn="auto" latinLnBrk="0" hangingPunct="1">
              <a:lnSpc>
                <a:spcPct val="100000"/>
              </a:lnSpc>
              <a:spcBef>
                <a:spcPts val="600"/>
              </a:spcBef>
              <a:spcAft>
                <a:spcPts val="0"/>
              </a:spcAft>
              <a:buClr>
                <a:schemeClr val="accent1"/>
              </a:buClr>
              <a:buSzPct val="80000"/>
              <a:tabLst/>
              <a:defRPr/>
            </a:pPr>
            <a:r>
              <a:rPr kumimoji="0" lang="en-US" sz="5400" b="0" i="1" u="none" strike="noStrike" kern="1200" cap="none" spc="0" normalizeH="0" baseline="0" noProof="0" dirty="0" smtClean="0">
                <a:ln>
                  <a:noFill/>
                </a:ln>
                <a:solidFill>
                  <a:schemeClr val="accent5">
                    <a:lumMod val="75000"/>
                  </a:schemeClr>
                </a:solidFill>
                <a:effectLst/>
                <a:uLnTx/>
                <a:uFillTx/>
                <a:latin typeface="+mn-lt"/>
                <a:ea typeface="+mn-ea"/>
                <a:cs typeface="+mn-cs"/>
              </a:rPr>
              <a:t>Reading</a:t>
            </a:r>
            <a:endParaRPr kumimoji="0" lang="en-US" sz="5400" b="0" i="1" u="none" strike="noStrike" kern="1200" cap="none" spc="0" normalizeH="0" baseline="0" noProof="0" dirty="0">
              <a:ln>
                <a:noFill/>
              </a:ln>
              <a:solidFill>
                <a:schemeClr val="accent5">
                  <a:lumMod val="75000"/>
                </a:schemeClr>
              </a:solidFill>
              <a:effectLst/>
              <a:uLnTx/>
              <a:uFillTx/>
              <a:latin typeface="+mn-lt"/>
              <a:ea typeface="+mn-ea"/>
              <a:cs typeface="+mn-cs"/>
            </a:endParaRPr>
          </a:p>
        </p:txBody>
      </p:sp>
      <p:sp>
        <p:nvSpPr>
          <p:cNvPr id="4" name="TextBox 3"/>
          <p:cNvSpPr txBox="1"/>
          <p:nvPr/>
        </p:nvSpPr>
        <p:spPr>
          <a:xfrm>
            <a:off x="1295400" y="1143000"/>
            <a:ext cx="7467600" cy="1354217"/>
          </a:xfrm>
          <a:prstGeom prst="rect">
            <a:avLst/>
          </a:prstGeom>
          <a:noFill/>
        </p:spPr>
        <p:txBody>
          <a:bodyPr wrap="square" rtlCol="0">
            <a:spAutoFit/>
          </a:bodyPr>
          <a:lstStyle/>
          <a:p>
            <a:r>
              <a:rPr lang="en-US" sz="3200" i="1" dirty="0" smtClean="0">
                <a:solidFill>
                  <a:schemeClr val="accent2">
                    <a:lumMod val="50000"/>
                  </a:schemeClr>
                </a:solidFill>
              </a:rPr>
              <a:t>‘Children are made readers on the laps of their parents’ </a:t>
            </a:r>
          </a:p>
          <a:p>
            <a:pPr algn="r"/>
            <a:r>
              <a:rPr lang="en-US" b="1" i="1" dirty="0" smtClean="0">
                <a:solidFill>
                  <a:schemeClr val="accent2">
                    <a:lumMod val="50000"/>
                  </a:schemeClr>
                </a:solidFill>
              </a:rPr>
              <a:t>Emilie Buchwald </a:t>
            </a:r>
          </a:p>
        </p:txBody>
      </p:sp>
      <p:sp>
        <p:nvSpPr>
          <p:cNvPr id="5" name="TextBox 4"/>
          <p:cNvSpPr txBox="1"/>
          <p:nvPr/>
        </p:nvSpPr>
        <p:spPr>
          <a:xfrm>
            <a:off x="1331640" y="2149019"/>
            <a:ext cx="7467600" cy="4708981"/>
          </a:xfrm>
          <a:prstGeom prst="rect">
            <a:avLst/>
          </a:prstGeom>
          <a:noFill/>
        </p:spPr>
        <p:txBody>
          <a:bodyPr wrap="square" rtlCol="0">
            <a:spAutoFit/>
          </a:bodyPr>
          <a:lstStyle/>
          <a:p>
            <a:pPr>
              <a:lnSpc>
                <a:spcPct val="150000"/>
              </a:lnSpc>
              <a:buFont typeface="Arial" pitchFamily="34" charset="0"/>
              <a:buChar char="•"/>
            </a:pPr>
            <a:r>
              <a:rPr lang="en-US" sz="2000" dirty="0" smtClean="0">
                <a:solidFill>
                  <a:srgbClr val="7030A0"/>
                </a:solidFill>
              </a:rPr>
              <a:t> Teaching reading: phonics </a:t>
            </a:r>
          </a:p>
          <a:p>
            <a:pPr>
              <a:lnSpc>
                <a:spcPct val="150000"/>
              </a:lnSpc>
              <a:buFont typeface="Arial" pitchFamily="34" charset="0"/>
              <a:buChar char="•"/>
            </a:pPr>
            <a:r>
              <a:rPr lang="en-US" sz="2000" dirty="0" smtClean="0">
                <a:solidFill>
                  <a:srgbClr val="7030A0"/>
                </a:solidFill>
              </a:rPr>
              <a:t> Shared reading</a:t>
            </a:r>
          </a:p>
          <a:p>
            <a:pPr>
              <a:lnSpc>
                <a:spcPct val="150000"/>
              </a:lnSpc>
              <a:buFont typeface="Arial" pitchFamily="34" charset="0"/>
              <a:buChar char="•"/>
            </a:pPr>
            <a:r>
              <a:rPr lang="en-US" sz="2000" dirty="0" smtClean="0">
                <a:solidFill>
                  <a:srgbClr val="7030A0"/>
                </a:solidFill>
              </a:rPr>
              <a:t> Guided reading </a:t>
            </a:r>
          </a:p>
          <a:p>
            <a:pPr>
              <a:lnSpc>
                <a:spcPct val="150000"/>
              </a:lnSpc>
              <a:buFont typeface="Arial" pitchFamily="34" charset="0"/>
              <a:buChar char="•"/>
            </a:pPr>
            <a:r>
              <a:rPr lang="en-US" sz="2000" dirty="0" smtClean="0">
                <a:solidFill>
                  <a:srgbClr val="7030A0"/>
                </a:solidFill>
              </a:rPr>
              <a:t> Genres: Fiction, non-fiction, poetry, plays</a:t>
            </a:r>
          </a:p>
          <a:p>
            <a:pPr>
              <a:lnSpc>
                <a:spcPct val="150000"/>
              </a:lnSpc>
              <a:buFont typeface="Arial" pitchFamily="34" charset="0"/>
              <a:buChar char="•"/>
            </a:pPr>
            <a:r>
              <a:rPr lang="en-US" sz="2000" dirty="0" smtClean="0">
                <a:solidFill>
                  <a:srgbClr val="7030A0"/>
                </a:solidFill>
              </a:rPr>
              <a:t> Silent Reading </a:t>
            </a:r>
          </a:p>
          <a:p>
            <a:pPr>
              <a:lnSpc>
                <a:spcPct val="150000"/>
              </a:lnSpc>
              <a:buFont typeface="Arial" pitchFamily="34" charset="0"/>
              <a:buChar char="•"/>
            </a:pPr>
            <a:r>
              <a:rPr lang="en-US" sz="2000" dirty="0" smtClean="0">
                <a:solidFill>
                  <a:srgbClr val="7030A0"/>
                </a:solidFill>
              </a:rPr>
              <a:t>Reading Buddies </a:t>
            </a:r>
          </a:p>
          <a:p>
            <a:pPr>
              <a:lnSpc>
                <a:spcPct val="150000"/>
              </a:lnSpc>
              <a:buFont typeface="Arial" pitchFamily="34" charset="0"/>
              <a:buChar char="•"/>
            </a:pPr>
            <a:r>
              <a:rPr lang="en-US" sz="2000" dirty="0" smtClean="0">
                <a:solidFill>
                  <a:srgbClr val="7030A0"/>
                </a:solidFill>
              </a:rPr>
              <a:t>Individual reading books </a:t>
            </a:r>
          </a:p>
          <a:p>
            <a:pPr>
              <a:lnSpc>
                <a:spcPct val="150000"/>
              </a:lnSpc>
              <a:buFont typeface="Arial" pitchFamily="34" charset="0"/>
              <a:buChar char="•"/>
            </a:pPr>
            <a:r>
              <a:rPr lang="en-US" sz="2000" dirty="0" smtClean="0">
                <a:solidFill>
                  <a:srgbClr val="7030A0"/>
                </a:solidFill>
              </a:rPr>
              <a:t> Library books </a:t>
            </a:r>
          </a:p>
          <a:p>
            <a:pPr>
              <a:lnSpc>
                <a:spcPct val="150000"/>
              </a:lnSpc>
              <a:buFont typeface="Arial" pitchFamily="34" charset="0"/>
              <a:buChar char="•"/>
            </a:pPr>
            <a:r>
              <a:rPr lang="en-US" sz="2000" dirty="0" smtClean="0">
                <a:solidFill>
                  <a:srgbClr val="7030A0"/>
                </a:solidFill>
              </a:rPr>
              <a:t>1:1 Reading </a:t>
            </a:r>
          </a:p>
          <a:p>
            <a:pPr>
              <a:lnSpc>
                <a:spcPct val="150000"/>
              </a:lnSpc>
              <a:buFont typeface="Arial" pitchFamily="34" charset="0"/>
              <a:buChar char="•"/>
            </a:pPr>
            <a:r>
              <a:rPr lang="en-US" sz="2000" dirty="0" smtClean="0">
                <a:solidFill>
                  <a:srgbClr val="7030A0"/>
                </a:solidFill>
              </a:rPr>
              <a:t>Reading throughout the curriculum </a:t>
            </a:r>
            <a:endParaRPr lang="en-US" sz="2000" dirty="0">
              <a:solidFill>
                <a:srgbClr val="7030A0"/>
              </a:solidFill>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ubtitle 2"/>
          <p:cNvSpPr txBox="1">
            <a:spLocks/>
          </p:cNvSpPr>
          <p:nvPr/>
        </p:nvSpPr>
        <p:spPr>
          <a:xfrm>
            <a:off x="1219200" y="76200"/>
            <a:ext cx="7406640" cy="1752600"/>
          </a:xfrm>
          <a:prstGeom prst="rect">
            <a:avLst/>
          </a:prstGeom>
        </p:spPr>
        <p:txBody>
          <a:bodyPr>
            <a:normAutofit/>
          </a:bodyPr>
          <a:lstStyle/>
          <a:p>
            <a:pPr marL="365760" marR="0" lvl="0" indent="-283464" algn="l" defTabSz="914400" rtl="0" eaLnBrk="1" fontAlgn="auto" latinLnBrk="0" hangingPunct="1">
              <a:lnSpc>
                <a:spcPct val="100000"/>
              </a:lnSpc>
              <a:spcBef>
                <a:spcPts val="600"/>
              </a:spcBef>
              <a:spcAft>
                <a:spcPts val="0"/>
              </a:spcAft>
              <a:buClr>
                <a:schemeClr val="accent1"/>
              </a:buClr>
              <a:buSzPct val="80000"/>
              <a:tabLst/>
              <a:defRPr/>
            </a:pPr>
            <a:r>
              <a:rPr kumimoji="0" lang="en-US" sz="5400" b="0" i="1" u="none" strike="noStrike" kern="1200" cap="none" spc="0" normalizeH="0" baseline="0" noProof="0" dirty="0" smtClean="0">
                <a:ln>
                  <a:noFill/>
                </a:ln>
                <a:solidFill>
                  <a:schemeClr val="accent5">
                    <a:lumMod val="75000"/>
                  </a:schemeClr>
                </a:solidFill>
                <a:effectLst/>
                <a:uLnTx/>
                <a:uFillTx/>
                <a:latin typeface="+mn-lt"/>
                <a:ea typeface="+mn-ea"/>
                <a:cs typeface="+mn-cs"/>
              </a:rPr>
              <a:t>Reading </a:t>
            </a:r>
            <a:endParaRPr kumimoji="0" lang="en-US" sz="5400" b="0" i="1" u="none" strike="noStrike" kern="1200" cap="none" spc="0" normalizeH="0" baseline="0" noProof="0" dirty="0">
              <a:ln>
                <a:noFill/>
              </a:ln>
              <a:solidFill>
                <a:schemeClr val="accent5">
                  <a:lumMod val="75000"/>
                </a:schemeClr>
              </a:solidFill>
              <a:effectLst/>
              <a:uLnTx/>
              <a:uFillTx/>
              <a:latin typeface="+mn-lt"/>
              <a:ea typeface="+mn-ea"/>
              <a:cs typeface="+mn-cs"/>
            </a:endParaRPr>
          </a:p>
        </p:txBody>
      </p:sp>
      <p:sp>
        <p:nvSpPr>
          <p:cNvPr id="4" name="TextBox 3"/>
          <p:cNvSpPr txBox="1"/>
          <p:nvPr/>
        </p:nvSpPr>
        <p:spPr>
          <a:xfrm>
            <a:off x="1295400" y="1143000"/>
            <a:ext cx="7467600" cy="584775"/>
          </a:xfrm>
          <a:prstGeom prst="rect">
            <a:avLst/>
          </a:prstGeom>
          <a:noFill/>
        </p:spPr>
        <p:txBody>
          <a:bodyPr wrap="square" rtlCol="0">
            <a:spAutoFit/>
          </a:bodyPr>
          <a:lstStyle/>
          <a:p>
            <a:r>
              <a:rPr lang="en-US" sz="3200" i="1" dirty="0" smtClean="0">
                <a:solidFill>
                  <a:schemeClr val="accent2">
                    <a:lumMod val="50000"/>
                  </a:schemeClr>
                </a:solidFill>
              </a:rPr>
              <a:t>Supporting your child at home …</a:t>
            </a:r>
          </a:p>
        </p:txBody>
      </p:sp>
      <p:sp>
        <p:nvSpPr>
          <p:cNvPr id="5" name="TextBox 4"/>
          <p:cNvSpPr txBox="1"/>
          <p:nvPr/>
        </p:nvSpPr>
        <p:spPr>
          <a:xfrm>
            <a:off x="1371600" y="2133600"/>
            <a:ext cx="7467600" cy="4724370"/>
          </a:xfrm>
          <a:prstGeom prst="rect">
            <a:avLst/>
          </a:prstGeom>
          <a:noFill/>
        </p:spPr>
        <p:txBody>
          <a:bodyPr wrap="square" rtlCol="0">
            <a:spAutoFit/>
          </a:bodyPr>
          <a:lstStyle/>
          <a:p>
            <a:pPr>
              <a:lnSpc>
                <a:spcPct val="150000"/>
              </a:lnSpc>
              <a:buFont typeface="Arial" pitchFamily="34" charset="0"/>
              <a:buChar char="•"/>
            </a:pPr>
            <a:r>
              <a:rPr lang="en-US" sz="2200" dirty="0" smtClean="0">
                <a:solidFill>
                  <a:srgbClr val="7030A0"/>
                </a:solidFill>
              </a:rPr>
              <a:t>Focus on letter sounds and names (EYFS and KS1)</a:t>
            </a:r>
          </a:p>
          <a:p>
            <a:pPr>
              <a:lnSpc>
                <a:spcPct val="150000"/>
              </a:lnSpc>
              <a:buFont typeface="Arial" pitchFamily="34" charset="0"/>
              <a:buChar char="•"/>
            </a:pPr>
            <a:r>
              <a:rPr lang="en-US" sz="2200" dirty="0">
                <a:solidFill>
                  <a:srgbClr val="7030A0"/>
                </a:solidFill>
              </a:rPr>
              <a:t> </a:t>
            </a:r>
            <a:r>
              <a:rPr lang="en-US" sz="2200" dirty="0" smtClean="0">
                <a:solidFill>
                  <a:srgbClr val="7030A0"/>
                </a:solidFill>
              </a:rPr>
              <a:t>Choose books that are interesting to your child</a:t>
            </a:r>
          </a:p>
          <a:p>
            <a:pPr>
              <a:lnSpc>
                <a:spcPct val="150000"/>
              </a:lnSpc>
              <a:buFont typeface="Arial" pitchFamily="34" charset="0"/>
              <a:buChar char="•"/>
            </a:pPr>
            <a:r>
              <a:rPr lang="en-US" sz="2200" dirty="0" smtClean="0">
                <a:solidFill>
                  <a:srgbClr val="7030A0"/>
                </a:solidFill>
              </a:rPr>
              <a:t> Provide a comfortable area for reading enjoyment </a:t>
            </a:r>
          </a:p>
          <a:p>
            <a:pPr>
              <a:lnSpc>
                <a:spcPct val="150000"/>
              </a:lnSpc>
              <a:buFont typeface="Arial" pitchFamily="34" charset="0"/>
              <a:buChar char="•"/>
            </a:pPr>
            <a:r>
              <a:rPr lang="en-US" sz="2200" dirty="0" smtClean="0">
                <a:solidFill>
                  <a:srgbClr val="7030A0"/>
                </a:solidFill>
              </a:rPr>
              <a:t> Set a routine time for reading that’s not assigned, </a:t>
            </a:r>
            <a:r>
              <a:rPr lang="en-US" sz="2200" dirty="0" err="1" smtClean="0">
                <a:solidFill>
                  <a:srgbClr val="7030A0"/>
                </a:solidFill>
              </a:rPr>
              <a:t>eg</a:t>
            </a:r>
            <a:r>
              <a:rPr lang="en-US" sz="2200" dirty="0" smtClean="0">
                <a:solidFill>
                  <a:srgbClr val="7030A0"/>
                </a:solidFill>
              </a:rPr>
              <a:t>. at bed time or after dinner.  </a:t>
            </a:r>
          </a:p>
          <a:p>
            <a:pPr>
              <a:lnSpc>
                <a:spcPct val="150000"/>
              </a:lnSpc>
              <a:buFont typeface="Arial" pitchFamily="34" charset="0"/>
              <a:buChar char="•"/>
            </a:pPr>
            <a:r>
              <a:rPr lang="en-US" sz="2200" dirty="0">
                <a:solidFill>
                  <a:srgbClr val="7030A0"/>
                </a:solidFill>
              </a:rPr>
              <a:t> </a:t>
            </a:r>
            <a:r>
              <a:rPr lang="en-US" sz="2200" dirty="0" smtClean="0">
                <a:solidFill>
                  <a:srgbClr val="7030A0"/>
                </a:solidFill>
              </a:rPr>
              <a:t>Reading Games</a:t>
            </a:r>
          </a:p>
          <a:p>
            <a:pPr>
              <a:lnSpc>
                <a:spcPct val="150000"/>
              </a:lnSpc>
              <a:buFont typeface="Arial" pitchFamily="34" charset="0"/>
              <a:buChar char="•"/>
            </a:pPr>
            <a:r>
              <a:rPr lang="en-US" sz="2200" dirty="0" smtClean="0">
                <a:solidFill>
                  <a:srgbClr val="7030A0"/>
                </a:solidFill>
              </a:rPr>
              <a:t>Reading at least 10 minutes 5 times a week.</a:t>
            </a:r>
          </a:p>
          <a:p>
            <a:pPr marL="406400" indent="-406400"/>
            <a:r>
              <a:rPr lang="en-US" sz="1000" dirty="0" smtClean="0">
                <a:cs typeface="Times New Roman" pitchFamily="18" charset="0"/>
              </a:rPr>
              <a:t>	</a:t>
            </a:r>
            <a:endParaRPr lang="en-US" sz="2200" dirty="0" smtClean="0">
              <a:solidFill>
                <a:srgbClr val="7030A0"/>
              </a:solidFill>
            </a:endParaRPr>
          </a:p>
          <a:p>
            <a:pPr>
              <a:lnSpc>
                <a:spcPct val="150000"/>
              </a:lnSpc>
            </a:pPr>
            <a:endParaRPr lang="en-US" sz="2000" b="1" dirty="0" smtClean="0">
              <a:solidFill>
                <a:srgbClr val="7030A0"/>
              </a:solidFill>
            </a:endParaRPr>
          </a:p>
          <a:p>
            <a:pPr>
              <a:lnSpc>
                <a:spcPct val="150000"/>
              </a:lnSpc>
              <a:buFont typeface="Arial" pitchFamily="34" charset="0"/>
              <a:buChar char="•"/>
            </a:pPr>
            <a:endParaRPr lang="en-US" sz="2000" dirty="0">
              <a:solidFill>
                <a:srgbClr val="7030A0"/>
              </a:solidFill>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ubtitle 2"/>
          <p:cNvSpPr txBox="1">
            <a:spLocks/>
          </p:cNvSpPr>
          <p:nvPr/>
        </p:nvSpPr>
        <p:spPr>
          <a:xfrm>
            <a:off x="1219200" y="76200"/>
            <a:ext cx="7406640" cy="1752600"/>
          </a:xfrm>
          <a:prstGeom prst="rect">
            <a:avLst/>
          </a:prstGeom>
        </p:spPr>
        <p:txBody>
          <a:bodyPr>
            <a:normAutofit/>
          </a:bodyPr>
          <a:lstStyle/>
          <a:p>
            <a:pPr marL="365760" marR="0" lvl="0" indent="-283464" algn="l" defTabSz="914400" rtl="0" eaLnBrk="1" fontAlgn="auto" latinLnBrk="0" hangingPunct="1">
              <a:lnSpc>
                <a:spcPct val="100000"/>
              </a:lnSpc>
              <a:spcBef>
                <a:spcPts val="600"/>
              </a:spcBef>
              <a:spcAft>
                <a:spcPts val="0"/>
              </a:spcAft>
              <a:buClr>
                <a:schemeClr val="accent1"/>
              </a:buClr>
              <a:buSzPct val="80000"/>
              <a:tabLst/>
              <a:defRPr/>
            </a:pPr>
            <a:r>
              <a:rPr kumimoji="0" lang="en-US" sz="5400" b="0" i="1" u="none" strike="noStrike" kern="1200" cap="none" spc="0" normalizeH="0" baseline="0" noProof="0" dirty="0" smtClean="0">
                <a:ln>
                  <a:noFill/>
                </a:ln>
                <a:solidFill>
                  <a:schemeClr val="accent5">
                    <a:lumMod val="75000"/>
                  </a:schemeClr>
                </a:solidFill>
                <a:effectLst/>
                <a:uLnTx/>
                <a:uFillTx/>
                <a:latin typeface="+mn-lt"/>
                <a:ea typeface="+mn-ea"/>
                <a:cs typeface="+mn-cs"/>
              </a:rPr>
              <a:t>Reading Homework </a:t>
            </a:r>
            <a:endParaRPr kumimoji="0" lang="en-US" sz="5400" b="0" i="1" u="none" strike="noStrike" kern="1200" cap="none" spc="0" normalizeH="0" baseline="0" noProof="0" dirty="0">
              <a:ln>
                <a:noFill/>
              </a:ln>
              <a:solidFill>
                <a:schemeClr val="accent5">
                  <a:lumMod val="75000"/>
                </a:schemeClr>
              </a:solidFill>
              <a:effectLst/>
              <a:uLnTx/>
              <a:uFillTx/>
              <a:latin typeface="+mn-lt"/>
              <a:ea typeface="+mn-ea"/>
              <a:cs typeface="+mn-cs"/>
            </a:endParaRPr>
          </a:p>
        </p:txBody>
      </p:sp>
      <p:sp>
        <p:nvSpPr>
          <p:cNvPr id="4" name="TextBox 3"/>
          <p:cNvSpPr txBox="1"/>
          <p:nvPr/>
        </p:nvSpPr>
        <p:spPr>
          <a:xfrm>
            <a:off x="1295400" y="1143000"/>
            <a:ext cx="7467600" cy="584775"/>
          </a:xfrm>
          <a:prstGeom prst="rect">
            <a:avLst/>
          </a:prstGeom>
          <a:noFill/>
        </p:spPr>
        <p:txBody>
          <a:bodyPr wrap="square" rtlCol="0">
            <a:spAutoFit/>
          </a:bodyPr>
          <a:lstStyle/>
          <a:p>
            <a:r>
              <a:rPr lang="en-US" sz="3200" i="1" dirty="0" smtClean="0">
                <a:solidFill>
                  <a:schemeClr val="accent2">
                    <a:lumMod val="50000"/>
                  </a:schemeClr>
                </a:solidFill>
              </a:rPr>
              <a:t>Supporting your child at home …</a:t>
            </a:r>
          </a:p>
        </p:txBody>
      </p:sp>
      <p:sp>
        <p:nvSpPr>
          <p:cNvPr id="5" name="TextBox 4"/>
          <p:cNvSpPr txBox="1"/>
          <p:nvPr/>
        </p:nvSpPr>
        <p:spPr>
          <a:xfrm>
            <a:off x="1371600" y="2133600"/>
            <a:ext cx="7467600" cy="4154984"/>
          </a:xfrm>
          <a:prstGeom prst="rect">
            <a:avLst/>
          </a:prstGeom>
          <a:noFill/>
        </p:spPr>
        <p:txBody>
          <a:bodyPr wrap="square" rtlCol="0">
            <a:spAutoFit/>
          </a:bodyPr>
          <a:lstStyle/>
          <a:p>
            <a:r>
              <a:rPr lang="en-GB" sz="2200" dirty="0" smtClean="0">
                <a:solidFill>
                  <a:schemeClr val="accent4"/>
                </a:solidFill>
              </a:rPr>
              <a:t>Reading books should be read at least 10 minutes every day. This is now a priority and has been made one of the children`s main homework tasks.</a:t>
            </a:r>
          </a:p>
          <a:p>
            <a:endParaRPr lang="en-GB" sz="2200" dirty="0" smtClean="0">
              <a:solidFill>
                <a:schemeClr val="accent4"/>
              </a:solidFill>
            </a:endParaRPr>
          </a:p>
          <a:p>
            <a:r>
              <a:rPr lang="en-GB" sz="2200" dirty="0" smtClean="0">
                <a:solidFill>
                  <a:schemeClr val="accent4"/>
                </a:solidFill>
              </a:rPr>
              <a:t>Reading records  - to be signed and dated by parent/ adult, detail on how your child has read, strength and difficulties. </a:t>
            </a:r>
          </a:p>
          <a:p>
            <a:pPr>
              <a:lnSpc>
                <a:spcPct val="150000"/>
              </a:lnSpc>
            </a:pPr>
            <a:endParaRPr lang="en-US" sz="2400" dirty="0" smtClean="0">
              <a:solidFill>
                <a:schemeClr val="accent4"/>
              </a:solidFill>
            </a:endParaRPr>
          </a:p>
          <a:p>
            <a:pPr>
              <a:lnSpc>
                <a:spcPct val="150000"/>
              </a:lnSpc>
            </a:pPr>
            <a:r>
              <a:rPr lang="en-US" sz="2200" dirty="0" smtClean="0">
                <a:solidFill>
                  <a:schemeClr val="accent4"/>
                </a:solidFill>
              </a:rPr>
              <a:t>Ask your child questions about what they have read.</a:t>
            </a:r>
          </a:p>
          <a:p>
            <a:pPr>
              <a:lnSpc>
                <a:spcPct val="150000"/>
              </a:lnSpc>
            </a:pPr>
            <a:endParaRPr lang="en-US" sz="2000" b="1" dirty="0" smtClean="0">
              <a:solidFill>
                <a:srgbClr val="7030A0"/>
              </a:solidFill>
            </a:endParaRPr>
          </a:p>
          <a:p>
            <a:pPr>
              <a:lnSpc>
                <a:spcPct val="150000"/>
              </a:lnSpc>
              <a:buFont typeface="Arial" pitchFamily="34" charset="0"/>
              <a:buChar char="•"/>
            </a:pPr>
            <a:endParaRPr lang="en-US" sz="2000" dirty="0">
              <a:solidFill>
                <a:srgbClr val="7030A0"/>
              </a:solidFill>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1064" descr="5 finger english"/>
          <p:cNvPicPr>
            <a:picLocks noChangeAspect="1" noChangeArrowheads="1"/>
          </p:cNvPicPr>
          <p:nvPr/>
        </p:nvPicPr>
        <p:blipFill>
          <a:blip r:embed="rId2" cstate="print"/>
          <a:srcRect/>
          <a:stretch>
            <a:fillRect/>
          </a:stretch>
        </p:blipFill>
        <p:spPr bwMode="auto">
          <a:xfrm>
            <a:off x="2051720" y="0"/>
            <a:ext cx="4608512" cy="6495450"/>
          </a:xfrm>
          <a:prstGeom prst="rect">
            <a:avLst/>
          </a:prstGeom>
          <a:noFill/>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1026" name="Picture 2" descr="Image result for reading comprehension questioning categories year 6"/>
          <p:cNvPicPr>
            <a:picLocks noChangeAspect="1" noChangeArrowheads="1"/>
          </p:cNvPicPr>
          <p:nvPr/>
        </p:nvPicPr>
        <p:blipFill>
          <a:blip r:embed="rId2" cstate="print"/>
          <a:srcRect/>
          <a:stretch>
            <a:fillRect/>
          </a:stretch>
        </p:blipFill>
        <p:spPr bwMode="auto">
          <a:xfrm>
            <a:off x="395536" y="260648"/>
            <a:ext cx="8568952" cy="6426715"/>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11560" y="188640"/>
            <a:ext cx="4536504" cy="5400600"/>
          </a:xfrm>
        </p:spPr>
        <p:txBody>
          <a:bodyPr>
            <a:normAutofit lnSpcReduction="10000"/>
          </a:bodyPr>
          <a:lstStyle/>
          <a:p>
            <a:pPr>
              <a:buNone/>
            </a:pPr>
            <a:r>
              <a:rPr lang="en-GB" sz="5400" i="1" dirty="0" smtClean="0">
                <a:solidFill>
                  <a:schemeClr val="accent4"/>
                </a:solidFill>
              </a:rPr>
              <a:t>Reading bookmarks </a:t>
            </a:r>
          </a:p>
          <a:p>
            <a:pPr>
              <a:buNone/>
            </a:pPr>
            <a:endParaRPr lang="en-GB" sz="5400" i="1" dirty="0" smtClean="0">
              <a:solidFill>
                <a:schemeClr val="accent4"/>
              </a:solidFill>
            </a:endParaRPr>
          </a:p>
          <a:p>
            <a:pPr>
              <a:buFontTx/>
              <a:buChar char="-"/>
            </a:pPr>
            <a:r>
              <a:rPr lang="en-GB" sz="2200" dirty="0" smtClean="0">
                <a:solidFill>
                  <a:schemeClr val="accent4"/>
                </a:solidFill>
              </a:rPr>
              <a:t>We have put together reading bookmarks to keep with reading record books. </a:t>
            </a:r>
          </a:p>
          <a:p>
            <a:pPr>
              <a:buFontTx/>
              <a:buChar char="-"/>
            </a:pPr>
            <a:endParaRPr lang="en-GB" sz="2200" dirty="0" smtClean="0">
              <a:solidFill>
                <a:schemeClr val="accent4"/>
              </a:solidFill>
            </a:endParaRPr>
          </a:p>
          <a:p>
            <a:pPr>
              <a:buFontTx/>
              <a:buChar char="-"/>
            </a:pPr>
            <a:r>
              <a:rPr lang="en-GB" sz="2200" dirty="0" smtClean="0">
                <a:solidFill>
                  <a:schemeClr val="accent4"/>
                </a:solidFill>
              </a:rPr>
              <a:t>Minimum of one question a week to be answered in your child`s reading record book to develop understanding of the text. </a:t>
            </a:r>
          </a:p>
          <a:p>
            <a:pPr>
              <a:buNone/>
            </a:pPr>
            <a:endParaRPr lang="en-GB" sz="2200" dirty="0" smtClean="0">
              <a:solidFill>
                <a:schemeClr val="accent4"/>
              </a:solidFill>
            </a:endParaRPr>
          </a:p>
          <a:p>
            <a:pPr>
              <a:buNone/>
            </a:pPr>
            <a:endParaRPr lang="en-GB" sz="2200" dirty="0" smtClean="0">
              <a:solidFill>
                <a:schemeClr val="accent4"/>
              </a:solidFill>
            </a:endParaRPr>
          </a:p>
          <a:p>
            <a:pPr>
              <a:buNone/>
            </a:pPr>
            <a:endParaRPr lang="en-GB" dirty="0"/>
          </a:p>
        </p:txBody>
      </p:sp>
      <p:pic>
        <p:nvPicPr>
          <p:cNvPr id="1026" name="Picture 2"/>
          <p:cNvPicPr>
            <a:picLocks noChangeAspect="1" noChangeArrowheads="1"/>
          </p:cNvPicPr>
          <p:nvPr/>
        </p:nvPicPr>
        <p:blipFill>
          <a:blip r:embed="rId2" cstate="print"/>
          <a:srcRect l="6914" t="23250" r="65968" b="10798"/>
          <a:stretch>
            <a:fillRect/>
          </a:stretch>
        </p:blipFill>
        <p:spPr bwMode="auto">
          <a:xfrm>
            <a:off x="5292080" y="692696"/>
            <a:ext cx="3528392" cy="4824536"/>
          </a:xfrm>
          <a:prstGeom prst="rect">
            <a:avLst/>
          </a:prstGeom>
          <a:noFill/>
          <a:ln w="9525">
            <a:noFill/>
            <a:miter lim="800000"/>
            <a:headEnd/>
            <a:tailEnd/>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i="1" dirty="0" smtClean="0">
                <a:solidFill>
                  <a:srgbClr val="0070C0"/>
                </a:solidFill>
                <a:latin typeface="+mn-lt"/>
              </a:rPr>
              <a:t>Parent Booklets</a:t>
            </a:r>
            <a:endParaRPr lang="en-GB" i="1" dirty="0">
              <a:solidFill>
                <a:srgbClr val="0070C0"/>
              </a:solidFill>
              <a:latin typeface="+mn-lt"/>
            </a:endParaRPr>
          </a:p>
        </p:txBody>
      </p:sp>
      <p:sp>
        <p:nvSpPr>
          <p:cNvPr id="3" name="Content Placeholder 2"/>
          <p:cNvSpPr>
            <a:spLocks noGrp="1"/>
          </p:cNvSpPr>
          <p:nvPr>
            <p:ph idx="1"/>
          </p:nvPr>
        </p:nvSpPr>
        <p:spPr/>
        <p:txBody>
          <a:bodyPr>
            <a:normAutofit/>
          </a:bodyPr>
          <a:lstStyle/>
          <a:p>
            <a:r>
              <a:rPr lang="en-GB" sz="2200" dirty="0" smtClean="0">
                <a:solidFill>
                  <a:schemeClr val="accent4"/>
                </a:solidFill>
              </a:rPr>
              <a:t>Reading and Writing  - Expected by the end of the year booklets to be sent home by class teacher. </a:t>
            </a:r>
          </a:p>
          <a:p>
            <a:pPr>
              <a:buNone/>
            </a:pPr>
            <a:endParaRPr lang="en-GB" sz="2200" dirty="0" smtClean="0">
              <a:solidFill>
                <a:schemeClr val="accent4"/>
              </a:solidFill>
            </a:endParaRPr>
          </a:p>
          <a:p>
            <a:r>
              <a:rPr lang="en-GB" sz="2200" dirty="0" smtClean="0">
                <a:solidFill>
                  <a:schemeClr val="accent4"/>
                </a:solidFill>
              </a:rPr>
              <a:t>Common exception words to be learnt throughout the year. List will be sent home by class teacher. </a:t>
            </a:r>
          </a:p>
          <a:p>
            <a:pPr>
              <a:buNone/>
            </a:pPr>
            <a:endParaRPr lang="en-GB" sz="2200" dirty="0" smtClean="0">
              <a:solidFill>
                <a:schemeClr val="accent4"/>
              </a:solidFill>
            </a:endParaRPr>
          </a:p>
          <a:p>
            <a:r>
              <a:rPr lang="en-GB" sz="2200" dirty="0" smtClean="0">
                <a:solidFill>
                  <a:schemeClr val="accent4"/>
                </a:solidFill>
              </a:rPr>
              <a:t>Phonic sound card for EYFS and KS1</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988840"/>
            <a:ext cx="8229600" cy="1143000"/>
          </a:xfrm>
        </p:spPr>
        <p:txBody>
          <a:bodyPr>
            <a:noAutofit/>
          </a:bodyPr>
          <a:lstStyle/>
          <a:p>
            <a:r>
              <a:rPr lang="en-GB" sz="7200" i="1" dirty="0" smtClean="0">
                <a:solidFill>
                  <a:srgbClr val="0070C0"/>
                </a:solidFill>
              </a:rPr>
              <a:t>Why is correct spelling so important?</a:t>
            </a:r>
            <a:endParaRPr lang="en-GB" sz="7200" i="1" dirty="0">
              <a:solidFill>
                <a:srgbClr val="0070C0"/>
              </a:solidFill>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1268760"/>
            <a:ext cx="8229600" cy="4525963"/>
          </a:xfrm>
        </p:spPr>
        <p:txBody>
          <a:bodyPr>
            <a:normAutofit fontScale="92500" lnSpcReduction="10000"/>
          </a:bodyPr>
          <a:lstStyle/>
          <a:p>
            <a:pPr>
              <a:buNone/>
            </a:pPr>
            <a:r>
              <a:rPr lang="en-GB" dirty="0" smtClean="0">
                <a:solidFill>
                  <a:srgbClr val="7030A0"/>
                </a:solidFill>
              </a:rPr>
              <a:t>    I take it you already know Of tough and bough and cough and dough? Others may stumble but not you On hiccough, thorough, slough and through. Well done! And now you wish perhaps, To learn of less familiar traps? Beware of heard, a dreadful word That looks like beard and sounds like bird. And dead, it's said like bed, not bead for goodness' sake don't call it 'deed'! Watch out for meat and great and threat (they rhyme with suite and straight and debt). </a:t>
            </a:r>
            <a:endParaRPr lang="en-GB" dirty="0">
              <a:solidFill>
                <a:srgbClr val="7030A0"/>
              </a:solidFill>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7200" i="1" dirty="0" smtClean="0">
                <a:solidFill>
                  <a:srgbClr val="0070C0"/>
                </a:solidFill>
              </a:rPr>
              <a:t>Spelling at School</a:t>
            </a:r>
            <a:endParaRPr lang="en-GB" sz="7200" i="1" dirty="0">
              <a:solidFill>
                <a:srgbClr val="0070C0"/>
              </a:solidFill>
            </a:endParaRPr>
          </a:p>
        </p:txBody>
      </p:sp>
      <p:sp>
        <p:nvSpPr>
          <p:cNvPr id="3" name="Content Placeholder 2"/>
          <p:cNvSpPr>
            <a:spLocks noGrp="1"/>
          </p:cNvSpPr>
          <p:nvPr>
            <p:ph idx="1"/>
          </p:nvPr>
        </p:nvSpPr>
        <p:spPr/>
        <p:txBody>
          <a:bodyPr/>
          <a:lstStyle/>
          <a:p>
            <a:r>
              <a:rPr lang="en-GB" dirty="0" smtClean="0"/>
              <a:t> </a:t>
            </a:r>
            <a:r>
              <a:rPr lang="en-GB" dirty="0" smtClean="0">
                <a:solidFill>
                  <a:srgbClr val="7030A0"/>
                </a:solidFill>
              </a:rPr>
              <a:t>Phonics (Reception – Year 2) Letter and sound correspondences Segmenting words (splitting them into the smallest sounds – phonemes) to spell Irregular/ high frequency words, e.g. the, people</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7200" i="1" dirty="0" smtClean="0">
                <a:solidFill>
                  <a:srgbClr val="0070C0"/>
                </a:solidFill>
              </a:rPr>
              <a:t>Spelling at School</a:t>
            </a:r>
            <a:endParaRPr lang="en-GB" sz="7200" i="1" dirty="0">
              <a:solidFill>
                <a:srgbClr val="0070C0"/>
              </a:solidFill>
            </a:endParaRPr>
          </a:p>
        </p:txBody>
      </p:sp>
      <p:sp>
        <p:nvSpPr>
          <p:cNvPr id="3" name="Content Placeholder 2"/>
          <p:cNvSpPr>
            <a:spLocks noGrp="1"/>
          </p:cNvSpPr>
          <p:nvPr>
            <p:ph idx="1"/>
          </p:nvPr>
        </p:nvSpPr>
        <p:spPr/>
        <p:txBody>
          <a:bodyPr/>
          <a:lstStyle/>
          <a:p>
            <a:r>
              <a:rPr lang="en-GB" dirty="0" smtClean="0"/>
              <a:t> </a:t>
            </a:r>
            <a:r>
              <a:rPr lang="en-GB" dirty="0" smtClean="0">
                <a:solidFill>
                  <a:srgbClr val="7030A0"/>
                </a:solidFill>
              </a:rPr>
              <a:t>Phonics (Reception – Year 2) Letter and sound correspondences Segmenting words (splitting them into the smallest sounds – phonemes) to spell Irregular/ high frequency words, e.g. the, people</a:t>
            </a:r>
          </a:p>
        </p:txBody>
      </p:sp>
      <p:pic>
        <p:nvPicPr>
          <p:cNvPr id="26626" name="Picture 2"/>
          <p:cNvPicPr>
            <a:picLocks noChangeAspect="1" noChangeArrowheads="1"/>
          </p:cNvPicPr>
          <p:nvPr/>
        </p:nvPicPr>
        <p:blipFill>
          <a:blip r:embed="rId2" cstate="print"/>
          <a:srcRect l="57830" t="19313" r="18926" b="41313"/>
          <a:stretch>
            <a:fillRect/>
          </a:stretch>
        </p:blipFill>
        <p:spPr bwMode="auto">
          <a:xfrm>
            <a:off x="3059832" y="3573016"/>
            <a:ext cx="3024336" cy="2880320"/>
          </a:xfrm>
          <a:prstGeom prst="rect">
            <a:avLst/>
          </a:prstGeom>
          <a:noFill/>
          <a:ln w="9525">
            <a:noFill/>
            <a:miter lim="800000"/>
            <a:headEnd/>
            <a:tailEnd/>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7200" i="1" dirty="0" smtClean="0">
                <a:solidFill>
                  <a:srgbClr val="0070C0"/>
                </a:solidFill>
              </a:rPr>
              <a:t>Spelling at School</a:t>
            </a:r>
            <a:endParaRPr lang="en-GB" sz="7200" i="1" dirty="0">
              <a:solidFill>
                <a:srgbClr val="0070C0"/>
              </a:solidFill>
            </a:endParaRPr>
          </a:p>
        </p:txBody>
      </p:sp>
      <p:sp>
        <p:nvSpPr>
          <p:cNvPr id="3" name="Content Placeholder 2"/>
          <p:cNvSpPr>
            <a:spLocks noGrp="1"/>
          </p:cNvSpPr>
          <p:nvPr>
            <p:ph idx="1"/>
          </p:nvPr>
        </p:nvSpPr>
        <p:spPr/>
        <p:txBody>
          <a:bodyPr/>
          <a:lstStyle/>
          <a:p>
            <a:r>
              <a:rPr lang="en-GB" dirty="0" smtClean="0"/>
              <a:t> </a:t>
            </a:r>
            <a:r>
              <a:rPr lang="en-GB" dirty="0" smtClean="0">
                <a:solidFill>
                  <a:srgbClr val="7030A0"/>
                </a:solidFill>
              </a:rPr>
              <a:t> </a:t>
            </a:r>
            <a:r>
              <a:rPr lang="en-GB" sz="2400" dirty="0" smtClean="0">
                <a:solidFill>
                  <a:srgbClr val="7030A0"/>
                </a:solidFill>
              </a:rPr>
              <a:t>Spelling (Year 3 - 6)</a:t>
            </a:r>
          </a:p>
          <a:p>
            <a:r>
              <a:rPr lang="en-GB" sz="2400" dirty="0" smtClean="0">
                <a:solidFill>
                  <a:srgbClr val="7030A0"/>
                </a:solidFill>
              </a:rPr>
              <a:t> investigate, practise, apply Prefixes and suffixes (e.g. adding –un, -re, –</a:t>
            </a:r>
            <a:r>
              <a:rPr lang="en-GB" sz="2400" dirty="0" err="1" smtClean="0">
                <a:solidFill>
                  <a:srgbClr val="7030A0"/>
                </a:solidFill>
              </a:rPr>
              <a:t>ly</a:t>
            </a:r>
            <a:r>
              <a:rPr lang="en-GB" sz="2400" dirty="0" smtClean="0">
                <a:solidFill>
                  <a:srgbClr val="7030A0"/>
                </a:solidFill>
              </a:rPr>
              <a:t>, -</a:t>
            </a:r>
            <a:r>
              <a:rPr lang="en-GB" sz="2400" dirty="0" err="1" smtClean="0">
                <a:solidFill>
                  <a:srgbClr val="7030A0"/>
                </a:solidFill>
              </a:rPr>
              <a:t>ful</a:t>
            </a:r>
            <a:r>
              <a:rPr lang="en-GB" sz="2400" dirty="0" smtClean="0">
                <a:solidFill>
                  <a:srgbClr val="7030A0"/>
                </a:solidFill>
              </a:rPr>
              <a:t>, -</a:t>
            </a:r>
            <a:r>
              <a:rPr lang="en-GB" sz="2400" dirty="0" err="1" smtClean="0">
                <a:solidFill>
                  <a:srgbClr val="7030A0"/>
                </a:solidFill>
              </a:rPr>
              <a:t>ed</a:t>
            </a:r>
            <a:r>
              <a:rPr lang="en-GB" sz="2400" dirty="0" smtClean="0">
                <a:solidFill>
                  <a:srgbClr val="7030A0"/>
                </a:solidFill>
              </a:rPr>
              <a:t>) </a:t>
            </a:r>
          </a:p>
          <a:p>
            <a:r>
              <a:rPr lang="en-GB" sz="2400" dirty="0" smtClean="0">
                <a:solidFill>
                  <a:srgbClr val="7030A0"/>
                </a:solidFill>
              </a:rPr>
              <a:t>Letter strings, e.g. /shun/ - station, passion, magician Specific dyslexia-friendly spelling strategies </a:t>
            </a:r>
          </a:p>
          <a:p>
            <a:r>
              <a:rPr lang="en-GB" sz="2400" dirty="0" smtClean="0">
                <a:solidFill>
                  <a:srgbClr val="7030A0"/>
                </a:solidFill>
              </a:rPr>
              <a:t>Read Write Inc Spelling</a:t>
            </a:r>
          </a:p>
          <a:p>
            <a:pPr>
              <a:buNone/>
            </a:pPr>
            <a:r>
              <a:rPr lang="en-GB" sz="2400" dirty="0" smtClean="0">
                <a:solidFill>
                  <a:srgbClr val="7030A0"/>
                </a:solidFill>
              </a:rPr>
              <a:t> Programme </a:t>
            </a:r>
          </a:p>
        </p:txBody>
      </p:sp>
      <p:pic>
        <p:nvPicPr>
          <p:cNvPr id="27650" name="Picture 2"/>
          <p:cNvPicPr>
            <a:picLocks noChangeAspect="1" noChangeArrowheads="1"/>
          </p:cNvPicPr>
          <p:nvPr/>
        </p:nvPicPr>
        <p:blipFill>
          <a:blip r:embed="rId2" cstate="print"/>
          <a:srcRect l="54509" t="36047" r="17266" b="24579"/>
          <a:stretch>
            <a:fillRect/>
          </a:stretch>
        </p:blipFill>
        <p:spPr bwMode="auto">
          <a:xfrm>
            <a:off x="5220072" y="3789040"/>
            <a:ext cx="3672408" cy="2880320"/>
          </a:xfrm>
          <a:prstGeom prst="rect">
            <a:avLst/>
          </a:prstGeom>
          <a:noFill/>
          <a:ln w="9525">
            <a:noFill/>
            <a:miter lim="800000"/>
            <a:headEnd/>
            <a:tailEnd/>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7200" i="1" dirty="0" smtClean="0">
                <a:solidFill>
                  <a:srgbClr val="0070C0"/>
                </a:solidFill>
              </a:rPr>
              <a:t>Spelling at Home</a:t>
            </a:r>
            <a:endParaRPr lang="en-GB" sz="7200" i="1" dirty="0">
              <a:solidFill>
                <a:srgbClr val="0070C0"/>
              </a:solidFill>
            </a:endParaRPr>
          </a:p>
        </p:txBody>
      </p:sp>
      <p:sp>
        <p:nvSpPr>
          <p:cNvPr id="3" name="Content Placeholder 2"/>
          <p:cNvSpPr>
            <a:spLocks noGrp="1"/>
          </p:cNvSpPr>
          <p:nvPr>
            <p:ph idx="1"/>
          </p:nvPr>
        </p:nvSpPr>
        <p:spPr/>
        <p:txBody>
          <a:bodyPr>
            <a:normAutofit lnSpcReduction="10000"/>
          </a:bodyPr>
          <a:lstStyle/>
          <a:p>
            <a:r>
              <a:rPr lang="en-GB" dirty="0" smtClean="0">
                <a:solidFill>
                  <a:srgbClr val="7030A0"/>
                </a:solidFill>
              </a:rPr>
              <a:t> </a:t>
            </a:r>
            <a:r>
              <a:rPr lang="en-GB" sz="2400" dirty="0" smtClean="0">
                <a:solidFill>
                  <a:srgbClr val="7030A0"/>
                </a:solidFill>
              </a:rPr>
              <a:t>Create a quiet, relaxing environment for spelling practice. </a:t>
            </a:r>
          </a:p>
          <a:p>
            <a:r>
              <a:rPr lang="en-GB" sz="2400" dirty="0" smtClean="0">
                <a:solidFill>
                  <a:srgbClr val="7030A0"/>
                </a:solidFill>
              </a:rPr>
              <a:t>Build spelling practice into your daily routine – how can you integrate 10 minutes practice a day? </a:t>
            </a:r>
            <a:endParaRPr lang="en-GB" sz="2400" dirty="0">
              <a:solidFill>
                <a:srgbClr val="7030A0"/>
              </a:solidFill>
            </a:endParaRPr>
          </a:p>
          <a:p>
            <a:r>
              <a:rPr lang="en-GB" sz="2400" dirty="0" smtClean="0">
                <a:solidFill>
                  <a:srgbClr val="7030A0"/>
                </a:solidFill>
              </a:rPr>
              <a:t>Provide encouragement and use your parental judgement. Does your child need more or less adult support? </a:t>
            </a:r>
          </a:p>
          <a:p>
            <a:r>
              <a:rPr lang="en-GB" sz="2400" dirty="0" smtClean="0">
                <a:solidFill>
                  <a:srgbClr val="7030A0"/>
                </a:solidFill>
              </a:rPr>
              <a:t>Can they spell the words and need to be extended? Do they need fewer or easier words? </a:t>
            </a:r>
          </a:p>
          <a:p>
            <a:r>
              <a:rPr lang="en-GB" sz="2400" dirty="0" smtClean="0">
                <a:solidFill>
                  <a:srgbClr val="7030A0"/>
                </a:solidFill>
              </a:rPr>
              <a:t>Children might need support with choosing the most appropriate strategies (the strategies that reflect how they learn best and the strategies that are most appropriate for that word). </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7200" i="1" dirty="0" smtClean="0">
                <a:solidFill>
                  <a:srgbClr val="0070C0"/>
                </a:solidFill>
              </a:rPr>
              <a:t>Spelling</a:t>
            </a:r>
            <a:endParaRPr lang="en-GB" sz="7200" i="1" dirty="0">
              <a:solidFill>
                <a:srgbClr val="0070C0"/>
              </a:solidFill>
            </a:endParaRPr>
          </a:p>
        </p:txBody>
      </p:sp>
      <p:sp>
        <p:nvSpPr>
          <p:cNvPr id="3" name="Content Placeholder 2"/>
          <p:cNvSpPr>
            <a:spLocks noGrp="1"/>
          </p:cNvSpPr>
          <p:nvPr>
            <p:ph idx="1"/>
          </p:nvPr>
        </p:nvSpPr>
        <p:spPr/>
        <p:txBody>
          <a:bodyPr/>
          <a:lstStyle/>
          <a:p>
            <a:r>
              <a:rPr lang="en-GB" dirty="0" smtClean="0">
                <a:solidFill>
                  <a:srgbClr val="7030A0"/>
                </a:solidFill>
              </a:rPr>
              <a:t>Common Exception Words</a:t>
            </a:r>
          </a:p>
          <a:p>
            <a:r>
              <a:rPr lang="en-GB" dirty="0" smtClean="0">
                <a:solidFill>
                  <a:srgbClr val="7030A0"/>
                </a:solidFill>
              </a:rPr>
              <a:t>Spelling Shed </a:t>
            </a:r>
          </a:p>
          <a:p>
            <a:endParaRPr lang="en-GB" dirty="0" smtClean="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2564904"/>
            <a:ext cx="8229600" cy="1143000"/>
          </a:xfrm>
        </p:spPr>
        <p:txBody>
          <a:bodyPr>
            <a:noAutofit/>
          </a:bodyPr>
          <a:lstStyle/>
          <a:p>
            <a:r>
              <a:rPr lang="en-GB" sz="7200" i="1" dirty="0" smtClean="0">
                <a:solidFill>
                  <a:srgbClr val="0070C0"/>
                </a:solidFill>
              </a:rPr>
              <a:t>Any Questions?</a:t>
            </a:r>
            <a:endParaRPr lang="en-GB" sz="7200" i="1" dirty="0">
              <a:solidFill>
                <a:srgbClr val="0070C0"/>
              </a:solidFill>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3454</TotalTime>
  <Words>781</Words>
  <Application>Microsoft Office PowerPoint</Application>
  <PresentationFormat>On-screen Show (4:3)</PresentationFormat>
  <Paragraphs>77</Paragraphs>
  <Slides>19</Slides>
  <Notes>0</Notes>
  <HiddenSlides>0</HiddenSlides>
  <MMClips>0</MMClips>
  <ScaleCrop>false</ScaleCrop>
  <HeadingPairs>
    <vt:vector size="4" baseType="variant">
      <vt:variant>
        <vt:lpstr>Theme</vt:lpstr>
      </vt:variant>
      <vt:variant>
        <vt:i4>1</vt:i4>
      </vt:variant>
      <vt:variant>
        <vt:lpstr>Slide Titles</vt:lpstr>
      </vt:variant>
      <vt:variant>
        <vt:i4>19</vt:i4>
      </vt:variant>
    </vt:vector>
  </HeadingPairs>
  <TitlesOfParts>
    <vt:vector size="20" baseType="lpstr">
      <vt:lpstr>Office Theme</vt:lpstr>
      <vt:lpstr>Slide 1</vt:lpstr>
      <vt:lpstr>Literacy Workshop</vt:lpstr>
      <vt:lpstr>Welcome</vt:lpstr>
      <vt:lpstr>Slide 4</vt:lpstr>
      <vt:lpstr>Slide 5</vt:lpstr>
      <vt:lpstr>Slide 6</vt:lpstr>
      <vt:lpstr>Slide 7</vt:lpstr>
      <vt:lpstr>Slide 8</vt:lpstr>
      <vt:lpstr>Slide 9</vt:lpstr>
      <vt:lpstr>Slide 10</vt:lpstr>
      <vt:lpstr>Parent Booklets</vt:lpstr>
      <vt:lpstr>Why is correct spelling so important?</vt:lpstr>
      <vt:lpstr>Slide 13</vt:lpstr>
      <vt:lpstr>Spelling at School</vt:lpstr>
      <vt:lpstr>Spelling at School</vt:lpstr>
      <vt:lpstr>Spelling at School</vt:lpstr>
      <vt:lpstr>Spelling at Home</vt:lpstr>
      <vt:lpstr>Spelling</vt:lpstr>
      <vt:lpstr>Any Questions?</vt:lpstr>
    </vt:vector>
  </TitlesOfParts>
  <Company>Hewlett-Packard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Reading and Spelling</dc:title>
  <dc:creator>User</dc:creator>
  <cp:lastModifiedBy>User</cp:lastModifiedBy>
  <cp:revision>29</cp:revision>
  <dcterms:created xsi:type="dcterms:W3CDTF">2019-09-12T14:15:23Z</dcterms:created>
  <dcterms:modified xsi:type="dcterms:W3CDTF">2019-09-27T15:56:54Z</dcterms:modified>
</cp:coreProperties>
</file>